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44" r:id="rId1"/>
  </p:sldMasterIdLst>
  <p:notesMasterIdLst>
    <p:notesMasterId r:id="rId841"/>
  </p:notesMasterIdLst>
  <p:sldIdLst>
    <p:sldId id="256" r:id="rId2"/>
    <p:sldId id="2871" r:id="rId3"/>
    <p:sldId id="3736" r:id="rId4"/>
    <p:sldId id="1662" r:id="rId5"/>
    <p:sldId id="4294" r:id="rId6"/>
    <p:sldId id="2150" r:id="rId7"/>
    <p:sldId id="3189" r:id="rId8"/>
    <p:sldId id="4289" r:id="rId9"/>
    <p:sldId id="3221" r:id="rId10"/>
    <p:sldId id="3217" r:id="rId11"/>
    <p:sldId id="3218" r:id="rId12"/>
    <p:sldId id="3216" r:id="rId13"/>
    <p:sldId id="3219" r:id="rId14"/>
    <p:sldId id="3222" r:id="rId15"/>
    <p:sldId id="3223" r:id="rId16"/>
    <p:sldId id="3224" r:id="rId17"/>
    <p:sldId id="3220" r:id="rId18"/>
    <p:sldId id="3192" r:id="rId19"/>
    <p:sldId id="2168" r:id="rId20"/>
    <p:sldId id="1431" r:id="rId21"/>
    <p:sldId id="1432" r:id="rId22"/>
    <p:sldId id="1447" r:id="rId23"/>
    <p:sldId id="1444" r:id="rId24"/>
    <p:sldId id="2176" r:id="rId25"/>
    <p:sldId id="2177" r:id="rId26"/>
    <p:sldId id="2178" r:id="rId27"/>
    <p:sldId id="1328" r:id="rId28"/>
    <p:sldId id="3225" r:id="rId29"/>
    <p:sldId id="3226" r:id="rId30"/>
    <p:sldId id="1331" r:id="rId31"/>
    <p:sldId id="2253" r:id="rId32"/>
    <p:sldId id="2254" r:id="rId33"/>
    <p:sldId id="3229" r:id="rId34"/>
    <p:sldId id="3230" r:id="rId35"/>
    <p:sldId id="3227" r:id="rId36"/>
    <p:sldId id="3228" r:id="rId37"/>
    <p:sldId id="1350" r:id="rId38"/>
    <p:sldId id="1352" r:id="rId39"/>
    <p:sldId id="1353" r:id="rId40"/>
    <p:sldId id="1354" r:id="rId41"/>
    <p:sldId id="1425" r:id="rId42"/>
    <p:sldId id="1426" r:id="rId43"/>
    <p:sldId id="2252" r:id="rId44"/>
    <p:sldId id="2246" r:id="rId45"/>
    <p:sldId id="3202" r:id="rId46"/>
    <p:sldId id="3234" r:id="rId47"/>
    <p:sldId id="3235" r:id="rId48"/>
    <p:sldId id="3272" r:id="rId49"/>
    <p:sldId id="3289" r:id="rId50"/>
    <p:sldId id="3290" r:id="rId51"/>
    <p:sldId id="3291" r:id="rId52"/>
    <p:sldId id="2281" r:id="rId53"/>
    <p:sldId id="2283" r:id="rId54"/>
    <p:sldId id="2284" r:id="rId55"/>
    <p:sldId id="2285" r:id="rId56"/>
    <p:sldId id="3236" r:id="rId57"/>
    <p:sldId id="2277" r:id="rId58"/>
    <p:sldId id="2278" r:id="rId59"/>
    <p:sldId id="2317" r:id="rId60"/>
    <p:sldId id="2318" r:id="rId61"/>
    <p:sldId id="2319" r:id="rId62"/>
    <p:sldId id="3270" r:id="rId63"/>
    <p:sldId id="2279" r:id="rId64"/>
    <p:sldId id="3275" r:id="rId65"/>
    <p:sldId id="3276" r:id="rId66"/>
    <p:sldId id="3271" r:id="rId67"/>
    <p:sldId id="2325" r:id="rId68"/>
    <p:sldId id="3280" r:id="rId69"/>
    <p:sldId id="3277" r:id="rId70"/>
    <p:sldId id="3281" r:id="rId71"/>
    <p:sldId id="3283" r:id="rId72"/>
    <p:sldId id="2327" r:id="rId73"/>
    <p:sldId id="2328" r:id="rId74"/>
    <p:sldId id="4224" r:id="rId75"/>
    <p:sldId id="4225" r:id="rId76"/>
    <p:sldId id="4226" r:id="rId77"/>
    <p:sldId id="4227" r:id="rId78"/>
    <p:sldId id="4228" r:id="rId79"/>
    <p:sldId id="4229" r:id="rId80"/>
    <p:sldId id="4230" r:id="rId81"/>
    <p:sldId id="4231" r:id="rId82"/>
    <p:sldId id="4232" r:id="rId83"/>
    <p:sldId id="4233" r:id="rId84"/>
    <p:sldId id="4234" r:id="rId85"/>
    <p:sldId id="4235" r:id="rId86"/>
    <p:sldId id="4236" r:id="rId87"/>
    <p:sldId id="4274" r:id="rId88"/>
    <p:sldId id="4237" r:id="rId89"/>
    <p:sldId id="4238" r:id="rId90"/>
    <p:sldId id="4239" r:id="rId91"/>
    <p:sldId id="4240" r:id="rId92"/>
    <p:sldId id="4241" r:id="rId93"/>
    <p:sldId id="4242" r:id="rId94"/>
    <p:sldId id="4243" r:id="rId95"/>
    <p:sldId id="4244" r:id="rId96"/>
    <p:sldId id="4245" r:id="rId97"/>
    <p:sldId id="4246" r:id="rId98"/>
    <p:sldId id="4247" r:id="rId99"/>
    <p:sldId id="4248" r:id="rId100"/>
    <p:sldId id="4249" r:id="rId101"/>
    <p:sldId id="4250" r:id="rId102"/>
    <p:sldId id="4251" r:id="rId103"/>
    <p:sldId id="4252" r:id="rId104"/>
    <p:sldId id="4253" r:id="rId105"/>
    <p:sldId id="4254" r:id="rId106"/>
    <p:sldId id="4255" r:id="rId107"/>
    <p:sldId id="4256" r:id="rId108"/>
    <p:sldId id="4257" r:id="rId109"/>
    <p:sldId id="4258" r:id="rId110"/>
    <p:sldId id="4259" r:id="rId111"/>
    <p:sldId id="4260" r:id="rId112"/>
    <p:sldId id="4261" r:id="rId113"/>
    <p:sldId id="4262" r:id="rId114"/>
    <p:sldId id="4263" r:id="rId115"/>
    <p:sldId id="4264" r:id="rId116"/>
    <p:sldId id="4265" r:id="rId117"/>
    <p:sldId id="4266" r:id="rId118"/>
    <p:sldId id="4267" r:id="rId119"/>
    <p:sldId id="4268" r:id="rId120"/>
    <p:sldId id="4269" r:id="rId121"/>
    <p:sldId id="4270" r:id="rId122"/>
    <p:sldId id="4271" r:id="rId123"/>
    <p:sldId id="4272" r:id="rId124"/>
    <p:sldId id="4273" r:id="rId125"/>
    <p:sldId id="3420" r:id="rId126"/>
    <p:sldId id="3305" r:id="rId127"/>
    <p:sldId id="4342" r:id="rId128"/>
    <p:sldId id="4343" r:id="rId129"/>
    <p:sldId id="4344" r:id="rId130"/>
    <p:sldId id="4345" r:id="rId131"/>
    <p:sldId id="4346" r:id="rId132"/>
    <p:sldId id="3325" r:id="rId133"/>
    <p:sldId id="3311" r:id="rId134"/>
    <p:sldId id="3310" r:id="rId135"/>
    <p:sldId id="3312" r:id="rId136"/>
    <p:sldId id="3313" r:id="rId137"/>
    <p:sldId id="3314" r:id="rId138"/>
    <p:sldId id="3315" r:id="rId139"/>
    <p:sldId id="3320" r:id="rId140"/>
    <p:sldId id="3316" r:id="rId141"/>
    <p:sldId id="3321" r:id="rId142"/>
    <p:sldId id="3416" r:id="rId143"/>
    <p:sldId id="3417" r:id="rId144"/>
    <p:sldId id="3418" r:id="rId145"/>
    <p:sldId id="3326" r:id="rId146"/>
    <p:sldId id="3318" r:id="rId147"/>
    <p:sldId id="3319" r:id="rId148"/>
    <p:sldId id="3327" r:id="rId149"/>
    <p:sldId id="3322" r:id="rId150"/>
    <p:sldId id="1453" r:id="rId151"/>
    <p:sldId id="1456" r:id="rId152"/>
    <p:sldId id="1458" r:id="rId153"/>
    <p:sldId id="1459" r:id="rId154"/>
    <p:sldId id="1461" r:id="rId155"/>
    <p:sldId id="1463" r:id="rId156"/>
    <p:sldId id="1464" r:id="rId157"/>
    <p:sldId id="1466" r:id="rId158"/>
    <p:sldId id="1467" r:id="rId159"/>
    <p:sldId id="1511" r:id="rId160"/>
    <p:sldId id="3328" r:id="rId161"/>
    <p:sldId id="3324" r:id="rId162"/>
    <p:sldId id="3421" r:id="rId163"/>
    <p:sldId id="3422" r:id="rId164"/>
    <p:sldId id="3423" r:id="rId165"/>
    <p:sldId id="3424" r:id="rId166"/>
    <p:sldId id="3425" r:id="rId167"/>
    <p:sldId id="3426" r:id="rId168"/>
    <p:sldId id="3427" r:id="rId169"/>
    <p:sldId id="3428" r:id="rId170"/>
    <p:sldId id="3442" r:id="rId171"/>
    <p:sldId id="3443" r:id="rId172"/>
    <p:sldId id="3444" r:id="rId173"/>
    <p:sldId id="3449" r:id="rId174"/>
    <p:sldId id="3445" r:id="rId175"/>
    <p:sldId id="3446" r:id="rId176"/>
    <p:sldId id="3447" r:id="rId177"/>
    <p:sldId id="3448" r:id="rId178"/>
    <p:sldId id="3441" r:id="rId179"/>
    <p:sldId id="3432" r:id="rId180"/>
    <p:sldId id="3430" r:id="rId181"/>
    <p:sldId id="3431" r:id="rId182"/>
    <p:sldId id="3433" r:id="rId183"/>
    <p:sldId id="1517" r:id="rId184"/>
    <p:sldId id="4295" r:id="rId185"/>
    <p:sldId id="4296" r:id="rId186"/>
    <p:sldId id="4297" r:id="rId187"/>
    <p:sldId id="4298" r:id="rId188"/>
    <p:sldId id="4347" r:id="rId189"/>
    <p:sldId id="4316" r:id="rId190"/>
    <p:sldId id="4317" r:id="rId191"/>
    <p:sldId id="4300" r:id="rId192"/>
    <p:sldId id="4318" r:id="rId193"/>
    <p:sldId id="4319" r:id="rId194"/>
    <p:sldId id="4299" r:id="rId195"/>
    <p:sldId id="4320" r:id="rId196"/>
    <p:sldId id="4324" r:id="rId197"/>
    <p:sldId id="4321" r:id="rId198"/>
    <p:sldId id="4322" r:id="rId199"/>
    <p:sldId id="4323" r:id="rId200"/>
    <p:sldId id="4302" r:id="rId201"/>
    <p:sldId id="4303" r:id="rId202"/>
    <p:sldId id="4304" r:id="rId203"/>
    <p:sldId id="4326" r:id="rId204"/>
    <p:sldId id="4327" r:id="rId205"/>
    <p:sldId id="4328" r:id="rId206"/>
    <p:sldId id="4329" r:id="rId207"/>
    <p:sldId id="4305" r:id="rId208"/>
    <p:sldId id="4306" r:id="rId209"/>
    <p:sldId id="4330" r:id="rId210"/>
    <p:sldId id="4331" r:id="rId211"/>
    <p:sldId id="4332" r:id="rId212"/>
    <p:sldId id="4333" r:id="rId213"/>
    <p:sldId id="4334" r:id="rId214"/>
    <p:sldId id="4335" r:id="rId215"/>
    <p:sldId id="4338" r:id="rId216"/>
    <p:sldId id="4339" r:id="rId217"/>
    <p:sldId id="4340" r:id="rId218"/>
    <p:sldId id="4307" r:id="rId219"/>
    <p:sldId id="4308" r:id="rId220"/>
    <p:sldId id="4309" r:id="rId221"/>
    <p:sldId id="4336" r:id="rId222"/>
    <p:sldId id="4310" r:id="rId223"/>
    <p:sldId id="4311" r:id="rId224"/>
    <p:sldId id="4312" r:id="rId225"/>
    <p:sldId id="4313" r:id="rId226"/>
    <p:sldId id="4341" r:id="rId227"/>
    <p:sldId id="4314" r:id="rId228"/>
    <p:sldId id="4315" r:id="rId229"/>
    <p:sldId id="1573" r:id="rId230"/>
    <p:sldId id="1574" r:id="rId231"/>
    <p:sldId id="1575" r:id="rId232"/>
    <p:sldId id="1576" r:id="rId233"/>
    <p:sldId id="1577" r:id="rId234"/>
    <p:sldId id="1578" r:id="rId235"/>
    <p:sldId id="1579" r:id="rId236"/>
    <p:sldId id="1580" r:id="rId237"/>
    <p:sldId id="1581" r:id="rId238"/>
    <p:sldId id="1582" r:id="rId239"/>
    <p:sldId id="1583" r:id="rId240"/>
    <p:sldId id="1584" r:id="rId241"/>
    <p:sldId id="1586" r:id="rId242"/>
    <p:sldId id="1588" r:id="rId243"/>
    <p:sldId id="1590" r:id="rId244"/>
    <p:sldId id="1591" r:id="rId245"/>
    <p:sldId id="1592" r:id="rId246"/>
    <p:sldId id="3419" r:id="rId247"/>
    <p:sldId id="1613" r:id="rId248"/>
    <p:sldId id="1614" r:id="rId249"/>
    <p:sldId id="1615" r:id="rId250"/>
    <p:sldId id="1616" r:id="rId251"/>
    <p:sldId id="1617" r:id="rId252"/>
    <p:sldId id="1618" r:id="rId253"/>
    <p:sldId id="1619" r:id="rId254"/>
    <p:sldId id="1620" r:id="rId255"/>
    <p:sldId id="1621" r:id="rId256"/>
    <p:sldId id="1622" r:id="rId257"/>
    <p:sldId id="1623" r:id="rId258"/>
    <p:sldId id="1624" r:id="rId259"/>
    <p:sldId id="4349" r:id="rId260"/>
    <p:sldId id="4350" r:id="rId261"/>
    <p:sldId id="4364" r:id="rId262"/>
    <p:sldId id="4351" r:id="rId263"/>
    <p:sldId id="4352" r:id="rId264"/>
    <p:sldId id="4353" r:id="rId265"/>
    <p:sldId id="4354" r:id="rId266"/>
    <p:sldId id="4355" r:id="rId267"/>
    <p:sldId id="4356" r:id="rId268"/>
    <p:sldId id="4357" r:id="rId269"/>
    <p:sldId id="4358" r:id="rId270"/>
    <p:sldId id="4359" r:id="rId271"/>
    <p:sldId id="4360" r:id="rId272"/>
    <p:sldId id="4365" r:id="rId273"/>
    <p:sldId id="4361" r:id="rId274"/>
    <p:sldId id="4362" r:id="rId275"/>
    <p:sldId id="4363" r:id="rId276"/>
    <p:sldId id="4348" r:id="rId277"/>
    <p:sldId id="1625" r:id="rId278"/>
    <p:sldId id="1626" r:id="rId279"/>
    <p:sldId id="1627" r:id="rId280"/>
    <p:sldId id="1628" r:id="rId281"/>
    <p:sldId id="1629" r:id="rId282"/>
    <p:sldId id="1973" r:id="rId283"/>
    <p:sldId id="1974" r:id="rId284"/>
    <p:sldId id="2443" r:id="rId285"/>
    <p:sldId id="2444" r:id="rId286"/>
    <p:sldId id="2455" r:id="rId287"/>
    <p:sldId id="2456" r:id="rId288"/>
    <p:sldId id="2457" r:id="rId289"/>
    <p:sldId id="2458" r:id="rId290"/>
    <p:sldId id="2459" r:id="rId291"/>
    <p:sldId id="2460" r:id="rId292"/>
    <p:sldId id="2658" r:id="rId293"/>
    <p:sldId id="1975" r:id="rId294"/>
    <p:sldId id="2655" r:id="rId295"/>
    <p:sldId id="2656" r:id="rId296"/>
    <p:sldId id="2657" r:id="rId297"/>
    <p:sldId id="3329" r:id="rId298"/>
    <p:sldId id="3330" r:id="rId299"/>
    <p:sldId id="3332" r:id="rId300"/>
    <p:sldId id="3457" r:id="rId301"/>
    <p:sldId id="3455" r:id="rId302"/>
    <p:sldId id="3450" r:id="rId303"/>
    <p:sldId id="3473" r:id="rId304"/>
    <p:sldId id="3480" r:id="rId305"/>
    <p:sldId id="3474" r:id="rId306"/>
    <p:sldId id="3451" r:id="rId307"/>
    <p:sldId id="3453" r:id="rId308"/>
    <p:sldId id="3468" r:id="rId309"/>
    <p:sldId id="3469" r:id="rId310"/>
    <p:sldId id="3478" r:id="rId311"/>
    <p:sldId id="3479" r:id="rId312"/>
    <p:sldId id="3505" r:id="rId313"/>
    <p:sldId id="3506" r:id="rId314"/>
    <p:sldId id="3507" r:id="rId315"/>
    <p:sldId id="3508" r:id="rId316"/>
    <p:sldId id="3509" r:id="rId317"/>
    <p:sldId id="3510" r:id="rId318"/>
    <p:sldId id="3511" r:id="rId319"/>
    <p:sldId id="3531" r:id="rId320"/>
    <p:sldId id="3512" r:id="rId321"/>
    <p:sldId id="3513" r:id="rId322"/>
    <p:sldId id="3514" r:id="rId323"/>
    <p:sldId id="3515" r:id="rId324"/>
    <p:sldId id="3516" r:id="rId325"/>
    <p:sldId id="3517" r:id="rId326"/>
    <p:sldId id="3518" r:id="rId327"/>
    <p:sldId id="3519" r:id="rId328"/>
    <p:sldId id="3393" r:id="rId329"/>
    <p:sldId id="3521" r:id="rId330"/>
    <p:sldId id="3402" r:id="rId331"/>
    <p:sldId id="3407" r:id="rId332"/>
    <p:sldId id="3523" r:id="rId333"/>
    <p:sldId id="3524" r:id="rId334"/>
    <p:sldId id="3409" r:id="rId335"/>
    <p:sldId id="3410" r:id="rId336"/>
    <p:sldId id="2454" r:id="rId337"/>
    <p:sldId id="2659" r:id="rId338"/>
    <p:sldId id="2660" r:id="rId339"/>
    <p:sldId id="3529" r:id="rId340"/>
    <p:sldId id="3530" r:id="rId341"/>
    <p:sldId id="1981" r:id="rId342"/>
    <p:sldId id="2453" r:id="rId343"/>
    <p:sldId id="2470" r:id="rId344"/>
    <p:sldId id="3534" r:id="rId345"/>
    <p:sldId id="3535" r:id="rId346"/>
    <p:sldId id="3536" r:id="rId347"/>
    <p:sldId id="3537" r:id="rId348"/>
    <p:sldId id="3538" r:id="rId349"/>
    <p:sldId id="2513" r:id="rId350"/>
    <p:sldId id="2514" r:id="rId351"/>
    <p:sldId id="2515" r:id="rId352"/>
    <p:sldId id="2481" r:id="rId353"/>
    <p:sldId id="2480" r:id="rId354"/>
    <p:sldId id="2718" r:id="rId355"/>
    <p:sldId id="2517" r:id="rId356"/>
    <p:sldId id="2483" r:id="rId357"/>
    <p:sldId id="2474" r:id="rId358"/>
    <p:sldId id="2465" r:id="rId359"/>
    <p:sldId id="2463" r:id="rId360"/>
    <p:sldId id="2464" r:id="rId361"/>
    <p:sldId id="2475" r:id="rId362"/>
    <p:sldId id="2476" r:id="rId363"/>
    <p:sldId id="2511" r:id="rId364"/>
    <p:sldId id="2477" r:id="rId365"/>
    <p:sldId id="2478" r:id="rId366"/>
    <p:sldId id="2473" r:id="rId367"/>
    <p:sldId id="2471" r:id="rId368"/>
    <p:sldId id="2472" r:id="rId369"/>
    <p:sldId id="2512" r:id="rId370"/>
    <p:sldId id="2520" r:id="rId371"/>
    <p:sldId id="2468" r:id="rId372"/>
    <p:sldId id="2479" r:id="rId373"/>
    <p:sldId id="2469" r:id="rId374"/>
    <p:sldId id="2518" r:id="rId375"/>
    <p:sldId id="2519" r:id="rId376"/>
    <p:sldId id="2504" r:id="rId377"/>
    <p:sldId id="2495" r:id="rId378"/>
    <p:sldId id="2507" r:id="rId379"/>
    <p:sldId id="2521" r:id="rId380"/>
    <p:sldId id="2506" r:id="rId381"/>
    <p:sldId id="2522" r:id="rId382"/>
    <p:sldId id="2523" r:id="rId383"/>
    <p:sldId id="2562" r:id="rId384"/>
    <p:sldId id="2563" r:id="rId385"/>
    <p:sldId id="2580" r:id="rId386"/>
    <p:sldId id="2564" r:id="rId387"/>
    <p:sldId id="2710" r:id="rId388"/>
    <p:sldId id="2565" r:id="rId389"/>
    <p:sldId id="2581" r:id="rId390"/>
    <p:sldId id="2582" r:id="rId391"/>
    <p:sldId id="3532" r:id="rId392"/>
    <p:sldId id="3533" r:id="rId393"/>
    <p:sldId id="2566" r:id="rId394"/>
    <p:sldId id="2711" r:id="rId395"/>
    <p:sldId id="2567" r:id="rId396"/>
    <p:sldId id="2568" r:id="rId397"/>
    <p:sldId id="2569" r:id="rId398"/>
    <p:sldId id="2570" r:id="rId399"/>
    <p:sldId id="2571" r:id="rId400"/>
    <p:sldId id="2572" r:id="rId401"/>
    <p:sldId id="2573" r:id="rId402"/>
    <p:sldId id="2574" r:id="rId403"/>
    <p:sldId id="2575" r:id="rId404"/>
    <p:sldId id="2654" r:id="rId405"/>
    <p:sldId id="2576" r:id="rId406"/>
    <p:sldId id="2577" r:id="rId407"/>
    <p:sldId id="2578" r:id="rId408"/>
    <p:sldId id="2579" r:id="rId409"/>
    <p:sldId id="2719" r:id="rId410"/>
    <p:sldId id="2720" r:id="rId411"/>
    <p:sldId id="2715" r:id="rId412"/>
    <p:sldId id="2716" r:id="rId413"/>
    <p:sldId id="2717" r:id="rId414"/>
    <p:sldId id="2676" r:id="rId415"/>
    <p:sldId id="2677" r:id="rId416"/>
    <p:sldId id="2678" r:id="rId417"/>
    <p:sldId id="2680" r:id="rId418"/>
    <p:sldId id="2681" r:id="rId419"/>
    <p:sldId id="2685" r:id="rId420"/>
    <p:sldId id="2686" r:id="rId421"/>
    <p:sldId id="2687" r:id="rId422"/>
    <p:sldId id="2688" r:id="rId423"/>
    <p:sldId id="2689" r:id="rId424"/>
    <p:sldId id="2690" r:id="rId425"/>
    <p:sldId id="2691" r:id="rId426"/>
    <p:sldId id="2693" r:id="rId427"/>
    <p:sldId id="2694" r:id="rId428"/>
    <p:sldId id="2695" r:id="rId429"/>
    <p:sldId id="2697" r:id="rId430"/>
    <p:sldId id="2698" r:id="rId431"/>
    <p:sldId id="2699" r:id="rId432"/>
    <p:sldId id="2700" r:id="rId433"/>
    <p:sldId id="2701" r:id="rId434"/>
    <p:sldId id="2702" r:id="rId435"/>
    <p:sldId id="2703" r:id="rId436"/>
    <p:sldId id="2017" r:id="rId437"/>
    <p:sldId id="2018" r:id="rId438"/>
    <p:sldId id="2019" r:id="rId439"/>
    <p:sldId id="2653" r:id="rId440"/>
    <p:sldId id="2020" r:id="rId441"/>
    <p:sldId id="2021" r:id="rId442"/>
    <p:sldId id="2022" r:id="rId443"/>
    <p:sldId id="2023" r:id="rId444"/>
    <p:sldId id="2707" r:id="rId445"/>
    <p:sldId id="2708" r:id="rId446"/>
    <p:sldId id="2709" r:id="rId447"/>
    <p:sldId id="2652" r:id="rId448"/>
    <p:sldId id="2024" r:id="rId449"/>
    <p:sldId id="2025" r:id="rId450"/>
    <p:sldId id="2026" r:id="rId451"/>
    <p:sldId id="2027" r:id="rId452"/>
    <p:sldId id="2028" r:id="rId453"/>
    <p:sldId id="2029" r:id="rId454"/>
    <p:sldId id="2030" r:id="rId455"/>
    <p:sldId id="2031" r:id="rId456"/>
    <p:sldId id="2032" r:id="rId457"/>
    <p:sldId id="2033" r:id="rId458"/>
    <p:sldId id="2651" r:id="rId459"/>
    <p:sldId id="2034" r:id="rId460"/>
    <p:sldId id="2035" r:id="rId461"/>
    <p:sldId id="2036" r:id="rId462"/>
    <p:sldId id="2037" r:id="rId463"/>
    <p:sldId id="2648" r:id="rId464"/>
    <p:sldId id="2038" r:id="rId465"/>
    <p:sldId id="2039" r:id="rId466"/>
    <p:sldId id="2649" r:id="rId467"/>
    <p:sldId id="2040" r:id="rId468"/>
    <p:sldId id="2650" r:id="rId469"/>
    <p:sldId id="2041" r:id="rId470"/>
    <p:sldId id="2042" r:id="rId471"/>
    <p:sldId id="2043" r:id="rId472"/>
    <p:sldId id="2044" r:id="rId473"/>
    <p:sldId id="2045" r:id="rId474"/>
    <p:sldId id="2046" r:id="rId475"/>
    <p:sldId id="2047" r:id="rId476"/>
    <p:sldId id="2048" r:id="rId477"/>
    <p:sldId id="2049" r:id="rId478"/>
    <p:sldId id="2050" r:id="rId479"/>
    <p:sldId id="2051" r:id="rId480"/>
    <p:sldId id="2052" r:id="rId481"/>
    <p:sldId id="2053" r:id="rId482"/>
    <p:sldId id="2054" r:id="rId483"/>
    <p:sldId id="2055" r:id="rId484"/>
    <p:sldId id="2056" r:id="rId485"/>
    <p:sldId id="2057" r:id="rId486"/>
    <p:sldId id="2058" r:id="rId487"/>
    <p:sldId id="2059" r:id="rId488"/>
    <p:sldId id="2060" r:id="rId489"/>
    <p:sldId id="2061" r:id="rId490"/>
    <p:sldId id="2062" r:id="rId491"/>
    <p:sldId id="2063" r:id="rId492"/>
    <p:sldId id="2064" r:id="rId493"/>
    <p:sldId id="2065" r:id="rId494"/>
    <p:sldId id="2066" r:id="rId495"/>
    <p:sldId id="2122" r:id="rId496"/>
    <p:sldId id="2123" r:id="rId497"/>
    <p:sldId id="2124" r:id="rId498"/>
    <p:sldId id="2125" r:id="rId499"/>
    <p:sldId id="2126" r:id="rId500"/>
    <p:sldId id="4104" r:id="rId501"/>
    <p:sldId id="4150" r:id="rId502"/>
    <p:sldId id="4108" r:id="rId503"/>
    <p:sldId id="4106" r:id="rId504"/>
    <p:sldId id="4140" r:id="rId505"/>
    <p:sldId id="4107" r:id="rId506"/>
    <p:sldId id="4141" r:id="rId507"/>
    <p:sldId id="4105" r:id="rId508"/>
    <p:sldId id="4188" r:id="rId509"/>
    <p:sldId id="4189" r:id="rId510"/>
    <p:sldId id="4190" r:id="rId511"/>
    <p:sldId id="4191" r:id="rId512"/>
    <p:sldId id="4171" r:id="rId513"/>
    <p:sldId id="4172" r:id="rId514"/>
    <p:sldId id="4173" r:id="rId515"/>
    <p:sldId id="4164" r:id="rId516"/>
    <p:sldId id="4165" r:id="rId517"/>
    <p:sldId id="4166" r:id="rId518"/>
    <p:sldId id="4187" r:id="rId519"/>
    <p:sldId id="4167" r:id="rId520"/>
    <p:sldId id="4168" r:id="rId521"/>
    <p:sldId id="4169" r:id="rId522"/>
    <p:sldId id="4284" r:id="rId523"/>
    <p:sldId id="4170" r:id="rId524"/>
    <p:sldId id="4192" r:id="rId525"/>
    <p:sldId id="4193" r:id="rId526"/>
    <p:sldId id="4194" r:id="rId527"/>
    <p:sldId id="4195" r:id="rId528"/>
    <p:sldId id="4196" r:id="rId529"/>
    <p:sldId id="4197" r:id="rId530"/>
    <p:sldId id="4174" r:id="rId531"/>
    <p:sldId id="4175" r:id="rId532"/>
    <p:sldId id="4176" r:id="rId533"/>
    <p:sldId id="4177" r:id="rId534"/>
    <p:sldId id="4178" r:id="rId535"/>
    <p:sldId id="4186" r:id="rId536"/>
    <p:sldId id="4179" r:id="rId537"/>
    <p:sldId id="4180" r:id="rId538"/>
    <p:sldId id="4181" r:id="rId539"/>
    <p:sldId id="4182" r:id="rId540"/>
    <p:sldId id="4282" r:id="rId541"/>
    <p:sldId id="4183" r:id="rId542"/>
    <p:sldId id="4184" r:id="rId543"/>
    <p:sldId id="4278" r:id="rId544"/>
    <p:sldId id="4279" r:id="rId545"/>
    <p:sldId id="4281" r:id="rId546"/>
    <p:sldId id="4153" r:id="rId547"/>
    <p:sldId id="4185" r:id="rId548"/>
    <p:sldId id="4285" r:id="rId549"/>
    <p:sldId id="4286" r:id="rId550"/>
    <p:sldId id="4283" r:id="rId551"/>
    <p:sldId id="4154" r:id="rId552"/>
    <p:sldId id="4155" r:id="rId553"/>
    <p:sldId id="4156" r:id="rId554"/>
    <p:sldId id="4157" r:id="rId555"/>
    <p:sldId id="4158" r:id="rId556"/>
    <p:sldId id="4159" r:id="rId557"/>
    <p:sldId id="4160" r:id="rId558"/>
    <p:sldId id="4161" r:id="rId559"/>
    <p:sldId id="4162" r:id="rId560"/>
    <p:sldId id="4163" r:id="rId561"/>
    <p:sldId id="4151" r:id="rId562"/>
    <p:sldId id="4132" r:id="rId563"/>
    <p:sldId id="4133" r:id="rId564"/>
    <p:sldId id="4138" r:id="rId565"/>
    <p:sldId id="4139" r:id="rId566"/>
    <p:sldId id="4135" r:id="rId567"/>
    <p:sldId id="4136" r:id="rId568"/>
    <p:sldId id="4119" r:id="rId569"/>
    <p:sldId id="4103" r:id="rId570"/>
    <p:sldId id="4116" r:id="rId571"/>
    <p:sldId id="4118" r:id="rId572"/>
    <p:sldId id="4125" r:id="rId573"/>
    <p:sldId id="4126" r:id="rId574"/>
    <p:sldId id="4120" r:id="rId575"/>
    <p:sldId id="4121" r:id="rId576"/>
    <p:sldId id="4275" r:id="rId577"/>
    <p:sldId id="4280" r:id="rId578"/>
    <p:sldId id="4276" r:id="rId579"/>
    <p:sldId id="4277" r:id="rId580"/>
    <p:sldId id="3539" r:id="rId581"/>
    <p:sldId id="3546" r:id="rId582"/>
    <p:sldId id="3547" r:id="rId583"/>
    <p:sldId id="3622" r:id="rId584"/>
    <p:sldId id="4101" r:id="rId585"/>
    <p:sldId id="3929" r:id="rId586"/>
    <p:sldId id="3913" r:id="rId587"/>
    <p:sldId id="3928" r:id="rId588"/>
    <p:sldId id="3927" r:id="rId589"/>
    <p:sldId id="3624" r:id="rId590"/>
    <p:sldId id="3628" r:id="rId591"/>
    <p:sldId id="3924" r:id="rId592"/>
    <p:sldId id="3645" r:id="rId593"/>
    <p:sldId id="3925" r:id="rId594"/>
    <p:sldId id="3926" r:id="rId595"/>
    <p:sldId id="3631" r:id="rId596"/>
    <p:sldId id="3646" r:id="rId597"/>
    <p:sldId id="3556" r:id="rId598"/>
    <p:sldId id="2374" r:id="rId599"/>
    <p:sldId id="1672" r:id="rId600"/>
    <p:sldId id="2365" r:id="rId601"/>
    <p:sldId id="1675" r:id="rId602"/>
    <p:sldId id="1676" r:id="rId603"/>
    <p:sldId id="2368" r:id="rId604"/>
    <p:sldId id="2370" r:id="rId605"/>
    <p:sldId id="3650" r:id="rId606"/>
    <p:sldId id="3914" r:id="rId607"/>
    <p:sldId id="2366" r:id="rId608"/>
    <p:sldId id="1678" r:id="rId609"/>
    <p:sldId id="2367" r:id="rId610"/>
    <p:sldId id="3930" r:id="rId611"/>
    <p:sldId id="3933" r:id="rId612"/>
    <p:sldId id="3654" r:id="rId613"/>
    <p:sldId id="3934" r:id="rId614"/>
    <p:sldId id="3935" r:id="rId615"/>
    <p:sldId id="3936" r:id="rId616"/>
    <p:sldId id="3653" r:id="rId617"/>
    <p:sldId id="3931" r:id="rId618"/>
    <p:sldId id="1679" r:id="rId619"/>
    <p:sldId id="3652" r:id="rId620"/>
    <p:sldId id="3932" r:id="rId621"/>
    <p:sldId id="3937" r:id="rId622"/>
    <p:sldId id="3941" r:id="rId623"/>
    <p:sldId id="3942" r:id="rId624"/>
    <p:sldId id="2369" r:id="rId625"/>
    <p:sldId id="3735" r:id="rId626"/>
    <p:sldId id="4011" r:id="rId627"/>
    <p:sldId id="4012" r:id="rId628"/>
    <p:sldId id="4010" r:id="rId629"/>
    <p:sldId id="4013" r:id="rId630"/>
    <p:sldId id="4014" r:id="rId631"/>
    <p:sldId id="4015" r:id="rId632"/>
    <p:sldId id="4046" r:id="rId633"/>
    <p:sldId id="4047" r:id="rId634"/>
    <p:sldId id="4058" r:id="rId635"/>
    <p:sldId id="4048" r:id="rId636"/>
    <p:sldId id="4049" r:id="rId637"/>
    <p:sldId id="4051" r:id="rId638"/>
    <p:sldId id="4052" r:id="rId639"/>
    <p:sldId id="4053" r:id="rId640"/>
    <p:sldId id="4059" r:id="rId641"/>
    <p:sldId id="4054" r:id="rId642"/>
    <p:sldId id="4055" r:id="rId643"/>
    <p:sldId id="4056" r:id="rId644"/>
    <p:sldId id="4088" r:id="rId645"/>
    <p:sldId id="4021" r:id="rId646"/>
    <p:sldId id="4022" r:id="rId647"/>
    <p:sldId id="4062" r:id="rId648"/>
    <p:sldId id="4023" r:id="rId649"/>
    <p:sldId id="4060" r:id="rId650"/>
    <p:sldId id="4061" r:id="rId651"/>
    <p:sldId id="4040" r:id="rId652"/>
    <p:sldId id="4041" r:id="rId653"/>
    <p:sldId id="4043" r:id="rId654"/>
    <p:sldId id="4044" r:id="rId655"/>
    <p:sldId id="4045" r:id="rId656"/>
    <p:sldId id="4016" r:id="rId657"/>
    <p:sldId id="4017" r:id="rId658"/>
    <p:sldId id="4018" r:id="rId659"/>
    <p:sldId id="4019" r:id="rId660"/>
    <p:sldId id="4020" r:id="rId661"/>
    <p:sldId id="3953" r:id="rId662"/>
    <p:sldId id="3946" r:id="rId663"/>
    <p:sldId id="3948" r:id="rId664"/>
    <p:sldId id="3998" r:id="rId665"/>
    <p:sldId id="3999" r:id="rId666"/>
    <p:sldId id="3977" r:id="rId667"/>
    <p:sldId id="3976" r:id="rId668"/>
    <p:sldId id="3995" r:id="rId669"/>
    <p:sldId id="4092" r:id="rId670"/>
    <p:sldId id="3945" r:id="rId671"/>
    <p:sldId id="3954" r:id="rId672"/>
    <p:sldId id="3947" r:id="rId673"/>
    <p:sldId id="3994" r:id="rId674"/>
    <p:sldId id="3997" r:id="rId675"/>
    <p:sldId id="3996" r:id="rId676"/>
    <p:sldId id="4007" r:id="rId677"/>
    <p:sldId id="3957" r:id="rId678"/>
    <p:sldId id="3958" r:id="rId679"/>
    <p:sldId id="4091" r:id="rId680"/>
    <p:sldId id="3951" r:id="rId681"/>
    <p:sldId id="3986" r:id="rId682"/>
    <p:sldId id="4008" r:id="rId683"/>
    <p:sldId id="4009" r:id="rId684"/>
    <p:sldId id="3988" r:id="rId685"/>
    <p:sldId id="3989" r:id="rId686"/>
    <p:sldId id="3990" r:id="rId687"/>
    <p:sldId id="3993" r:id="rId688"/>
    <p:sldId id="3991" r:id="rId689"/>
    <p:sldId id="3992" r:id="rId690"/>
    <p:sldId id="4005" r:id="rId691"/>
    <p:sldId id="4006" r:id="rId692"/>
    <p:sldId id="3955" r:id="rId693"/>
    <p:sldId id="3956" r:id="rId694"/>
    <p:sldId id="3952" r:id="rId695"/>
    <p:sldId id="4287" r:id="rId696"/>
    <p:sldId id="3984" r:id="rId697"/>
    <p:sldId id="3983" r:id="rId698"/>
    <p:sldId id="3982" r:id="rId699"/>
    <p:sldId id="4288" r:id="rId700"/>
    <p:sldId id="3987" r:id="rId701"/>
    <p:sldId id="3744" r:id="rId702"/>
    <p:sldId id="3765" r:id="rId703"/>
    <p:sldId id="3766" r:id="rId704"/>
    <p:sldId id="3767" r:id="rId705"/>
    <p:sldId id="3768" r:id="rId706"/>
    <p:sldId id="3770" r:id="rId707"/>
    <p:sldId id="3771" r:id="rId708"/>
    <p:sldId id="3772" r:id="rId709"/>
    <p:sldId id="4057" r:id="rId710"/>
    <p:sldId id="3778" r:id="rId711"/>
    <p:sldId id="3780" r:id="rId712"/>
    <p:sldId id="3781" r:id="rId713"/>
    <p:sldId id="3782" r:id="rId714"/>
    <p:sldId id="3745" r:id="rId715"/>
    <p:sldId id="3746" r:id="rId716"/>
    <p:sldId id="3747" r:id="rId717"/>
    <p:sldId id="3748" r:id="rId718"/>
    <p:sldId id="3749" r:id="rId719"/>
    <p:sldId id="3750" r:id="rId720"/>
    <p:sldId id="3751" r:id="rId721"/>
    <p:sldId id="3753" r:id="rId722"/>
    <p:sldId id="3754" r:id="rId723"/>
    <p:sldId id="3755" r:id="rId724"/>
    <p:sldId id="3756" r:id="rId725"/>
    <p:sldId id="3757" r:id="rId726"/>
    <p:sldId id="3776" r:id="rId727"/>
    <p:sldId id="3783" r:id="rId728"/>
    <p:sldId id="3784" r:id="rId729"/>
    <p:sldId id="3785" r:id="rId730"/>
    <p:sldId id="3787" r:id="rId731"/>
    <p:sldId id="3788" r:id="rId732"/>
    <p:sldId id="3789" r:id="rId733"/>
    <p:sldId id="3758" r:id="rId734"/>
    <p:sldId id="3759" r:id="rId735"/>
    <p:sldId id="3760" r:id="rId736"/>
    <p:sldId id="3762" r:id="rId737"/>
    <p:sldId id="3763" r:id="rId738"/>
    <p:sldId id="3764" r:id="rId739"/>
    <p:sldId id="3850" r:id="rId740"/>
    <p:sldId id="3851" r:id="rId741"/>
    <p:sldId id="3853" r:id="rId742"/>
    <p:sldId id="3854" r:id="rId743"/>
    <p:sldId id="3855" r:id="rId744"/>
    <p:sldId id="3856" r:id="rId745"/>
    <p:sldId id="3857" r:id="rId746"/>
    <p:sldId id="3858" r:id="rId747"/>
    <p:sldId id="3859" r:id="rId748"/>
    <p:sldId id="3860" r:id="rId749"/>
    <p:sldId id="3861" r:id="rId750"/>
    <p:sldId id="3862" r:id="rId751"/>
    <p:sldId id="3865" r:id="rId752"/>
    <p:sldId id="3866" r:id="rId753"/>
    <p:sldId id="3621" r:id="rId754"/>
    <p:sldId id="3663" r:id="rId755"/>
    <p:sldId id="3662" r:id="rId756"/>
    <p:sldId id="3664" r:id="rId757"/>
    <p:sldId id="3666" r:id="rId758"/>
    <p:sldId id="3667" r:id="rId759"/>
    <p:sldId id="3668" r:id="rId760"/>
    <p:sldId id="3673" r:id="rId761"/>
    <p:sldId id="3674" r:id="rId762"/>
    <p:sldId id="3669" r:id="rId763"/>
    <p:sldId id="1829" r:id="rId764"/>
    <p:sldId id="1830" r:id="rId765"/>
    <p:sldId id="2440" r:id="rId766"/>
    <p:sldId id="1831" r:id="rId767"/>
    <p:sldId id="1832" r:id="rId768"/>
    <p:sldId id="1835" r:id="rId769"/>
    <p:sldId id="1836" r:id="rId770"/>
    <p:sldId id="1837" r:id="rId771"/>
    <p:sldId id="1838" r:id="rId772"/>
    <p:sldId id="3671" r:id="rId773"/>
    <p:sldId id="3670" r:id="rId774"/>
    <p:sldId id="1839" r:id="rId775"/>
    <p:sldId id="1840" r:id="rId776"/>
    <p:sldId id="1841" r:id="rId777"/>
    <p:sldId id="1842" r:id="rId778"/>
    <p:sldId id="1843" r:id="rId779"/>
    <p:sldId id="1845" r:id="rId780"/>
    <p:sldId id="1846" r:id="rId781"/>
    <p:sldId id="1847" r:id="rId782"/>
    <p:sldId id="1848" r:id="rId783"/>
    <p:sldId id="1849" r:id="rId784"/>
    <p:sldId id="1850" r:id="rId785"/>
    <p:sldId id="1851" r:id="rId786"/>
    <p:sldId id="1852" r:id="rId787"/>
    <p:sldId id="1853" r:id="rId788"/>
    <p:sldId id="3640" r:id="rId789"/>
    <p:sldId id="3641" r:id="rId790"/>
    <p:sldId id="3642" r:id="rId791"/>
    <p:sldId id="3656" r:id="rId792"/>
    <p:sldId id="3657" r:id="rId793"/>
    <p:sldId id="3675" r:id="rId794"/>
    <p:sldId id="3676" r:id="rId795"/>
    <p:sldId id="3677" r:id="rId796"/>
    <p:sldId id="3678" r:id="rId797"/>
    <p:sldId id="3679" r:id="rId798"/>
    <p:sldId id="3849" r:id="rId799"/>
    <p:sldId id="3812" r:id="rId800"/>
    <p:sldId id="3813" r:id="rId801"/>
    <p:sldId id="3814" r:id="rId802"/>
    <p:sldId id="3815" r:id="rId803"/>
    <p:sldId id="3816" r:id="rId804"/>
    <p:sldId id="3817" r:id="rId805"/>
    <p:sldId id="3826" r:id="rId806"/>
    <p:sldId id="3827" r:id="rId807"/>
    <p:sldId id="3828" r:id="rId808"/>
    <p:sldId id="3829" r:id="rId809"/>
    <p:sldId id="3830" r:id="rId810"/>
    <p:sldId id="3831" r:id="rId811"/>
    <p:sldId id="3833" r:id="rId812"/>
    <p:sldId id="3834" r:id="rId813"/>
    <p:sldId id="3835" r:id="rId814"/>
    <p:sldId id="3836" r:id="rId815"/>
    <p:sldId id="3837" r:id="rId816"/>
    <p:sldId id="3838" r:id="rId817"/>
    <p:sldId id="3839" r:id="rId818"/>
    <p:sldId id="3840" r:id="rId819"/>
    <p:sldId id="3841" r:id="rId820"/>
    <p:sldId id="3842" r:id="rId821"/>
    <p:sldId id="3843" r:id="rId822"/>
    <p:sldId id="3844" r:id="rId823"/>
    <p:sldId id="3845" r:id="rId824"/>
    <p:sldId id="3846" r:id="rId825"/>
    <p:sldId id="3847" r:id="rId826"/>
    <p:sldId id="3848" r:id="rId827"/>
    <p:sldId id="1854" r:id="rId828"/>
    <p:sldId id="2137" r:id="rId829"/>
    <p:sldId id="1855" r:id="rId830"/>
    <p:sldId id="1857" r:id="rId831"/>
    <p:sldId id="1860" r:id="rId832"/>
    <p:sldId id="1861" r:id="rId833"/>
    <p:sldId id="1862" r:id="rId834"/>
    <p:sldId id="1863" r:id="rId835"/>
    <p:sldId id="1864" r:id="rId836"/>
    <p:sldId id="1865" r:id="rId837"/>
    <p:sldId id="1866" r:id="rId838"/>
    <p:sldId id="1867" r:id="rId839"/>
    <p:sldId id="1868" r:id="rId84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4" autoAdjust="0"/>
    <p:restoredTop sz="50094" autoAdjust="0"/>
  </p:normalViewPr>
  <p:slideViewPr>
    <p:cSldViewPr>
      <p:cViewPr>
        <p:scale>
          <a:sx n="82" d="100"/>
          <a:sy n="82" d="100"/>
        </p:scale>
        <p:origin x="-1589" y="-2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836" Type="http://schemas.openxmlformats.org/officeDocument/2006/relationships/slide" Target="slides/slide835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707" Type="http://schemas.openxmlformats.org/officeDocument/2006/relationships/slide" Target="slides/slide706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729" Type="http://schemas.openxmlformats.org/officeDocument/2006/relationships/slide" Target="slides/slide72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40" Type="http://schemas.openxmlformats.org/officeDocument/2006/relationships/slide" Target="slides/slide739.xml"/><Relationship Id="rId782" Type="http://schemas.openxmlformats.org/officeDocument/2006/relationships/slide" Target="slides/slide781.xml"/><Relationship Id="rId838" Type="http://schemas.openxmlformats.org/officeDocument/2006/relationships/slide" Target="slides/slide83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42" Type="http://schemas.openxmlformats.org/officeDocument/2006/relationships/slide" Target="slides/slide641.xml"/><Relationship Id="rId684" Type="http://schemas.openxmlformats.org/officeDocument/2006/relationships/slide" Target="slides/slide683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44" Type="http://schemas.openxmlformats.org/officeDocument/2006/relationships/slide" Target="slides/slide543.xml"/><Relationship Id="rId586" Type="http://schemas.openxmlformats.org/officeDocument/2006/relationships/slide" Target="slides/slide585.xml"/><Relationship Id="rId751" Type="http://schemas.openxmlformats.org/officeDocument/2006/relationships/slide" Target="slides/slide750.xml"/><Relationship Id="rId793" Type="http://schemas.openxmlformats.org/officeDocument/2006/relationships/slide" Target="slides/slide792.xml"/><Relationship Id="rId807" Type="http://schemas.openxmlformats.org/officeDocument/2006/relationships/slide" Target="slides/slide806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611" Type="http://schemas.openxmlformats.org/officeDocument/2006/relationships/slide" Target="slides/slide610.xml"/><Relationship Id="rId653" Type="http://schemas.openxmlformats.org/officeDocument/2006/relationships/slide" Target="slides/slide652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555" Type="http://schemas.openxmlformats.org/officeDocument/2006/relationships/slide" Target="slides/slide554.xml"/><Relationship Id="rId597" Type="http://schemas.openxmlformats.org/officeDocument/2006/relationships/slide" Target="slides/slide596.xml"/><Relationship Id="rId720" Type="http://schemas.openxmlformats.org/officeDocument/2006/relationships/slide" Target="slides/slide719.xml"/><Relationship Id="rId762" Type="http://schemas.openxmlformats.org/officeDocument/2006/relationships/slide" Target="slides/slide761.xml"/><Relationship Id="rId818" Type="http://schemas.openxmlformats.org/officeDocument/2006/relationships/slide" Target="slides/slide81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664" Type="http://schemas.openxmlformats.org/officeDocument/2006/relationships/slide" Target="slides/slide663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566" Type="http://schemas.openxmlformats.org/officeDocument/2006/relationships/slide" Target="slides/slide565.xml"/><Relationship Id="rId731" Type="http://schemas.openxmlformats.org/officeDocument/2006/relationships/slide" Target="slides/slide730.xml"/><Relationship Id="rId773" Type="http://schemas.openxmlformats.org/officeDocument/2006/relationships/slide" Target="slides/slide77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829" Type="http://schemas.openxmlformats.org/officeDocument/2006/relationships/slide" Target="slides/slide828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840" Type="http://schemas.openxmlformats.org/officeDocument/2006/relationships/slide" Target="slides/slide83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742" Type="http://schemas.openxmlformats.org/officeDocument/2006/relationships/slide" Target="slides/slide741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784" Type="http://schemas.openxmlformats.org/officeDocument/2006/relationships/slide" Target="slides/slide783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644" Type="http://schemas.openxmlformats.org/officeDocument/2006/relationships/slide" Target="slides/slide643.xml"/><Relationship Id="rId686" Type="http://schemas.openxmlformats.org/officeDocument/2006/relationships/slide" Target="slides/slide685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46" Type="http://schemas.openxmlformats.org/officeDocument/2006/relationships/slide" Target="slides/slide545.xml"/><Relationship Id="rId711" Type="http://schemas.openxmlformats.org/officeDocument/2006/relationships/slide" Target="slides/slide710.xml"/><Relationship Id="rId753" Type="http://schemas.openxmlformats.org/officeDocument/2006/relationships/slide" Target="slides/slide752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809" Type="http://schemas.openxmlformats.org/officeDocument/2006/relationships/slide" Target="slides/slide808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613" Type="http://schemas.openxmlformats.org/officeDocument/2006/relationships/slide" Target="slides/slide612.xml"/><Relationship Id="rId655" Type="http://schemas.openxmlformats.org/officeDocument/2006/relationships/slide" Target="slides/slide654.xml"/><Relationship Id="rId697" Type="http://schemas.openxmlformats.org/officeDocument/2006/relationships/slide" Target="slides/slide696.xml"/><Relationship Id="rId820" Type="http://schemas.openxmlformats.org/officeDocument/2006/relationships/slide" Target="slides/slide819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57" Type="http://schemas.openxmlformats.org/officeDocument/2006/relationships/slide" Target="slides/slide556.xml"/><Relationship Id="rId599" Type="http://schemas.openxmlformats.org/officeDocument/2006/relationships/slide" Target="slides/slide598.xml"/><Relationship Id="rId764" Type="http://schemas.openxmlformats.org/officeDocument/2006/relationships/slide" Target="slides/slide763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624" Type="http://schemas.openxmlformats.org/officeDocument/2006/relationships/slide" Target="slides/slide623.xml"/><Relationship Id="rId666" Type="http://schemas.openxmlformats.org/officeDocument/2006/relationships/slide" Target="slides/slide665.xml"/><Relationship Id="rId831" Type="http://schemas.openxmlformats.org/officeDocument/2006/relationships/slide" Target="slides/slide830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33" Type="http://schemas.openxmlformats.org/officeDocument/2006/relationships/slide" Target="slides/slide732.xml"/><Relationship Id="rId775" Type="http://schemas.openxmlformats.org/officeDocument/2006/relationships/slide" Target="slides/slide774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677" Type="http://schemas.openxmlformats.org/officeDocument/2006/relationships/slide" Target="slides/slide676.xml"/><Relationship Id="rId800" Type="http://schemas.openxmlformats.org/officeDocument/2006/relationships/slide" Target="slides/slide799.xml"/><Relationship Id="rId842" Type="http://schemas.openxmlformats.org/officeDocument/2006/relationships/presProps" Target="presProps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702" Type="http://schemas.openxmlformats.org/officeDocument/2006/relationships/slide" Target="slides/slide701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579" Type="http://schemas.openxmlformats.org/officeDocument/2006/relationships/slide" Target="slides/slide578.xml"/><Relationship Id="rId744" Type="http://schemas.openxmlformats.org/officeDocument/2006/relationships/slide" Target="slides/slide743.xml"/><Relationship Id="rId786" Type="http://schemas.openxmlformats.org/officeDocument/2006/relationships/slide" Target="slides/slide785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646" Type="http://schemas.openxmlformats.org/officeDocument/2006/relationships/slide" Target="slides/slide645.xml"/><Relationship Id="rId811" Type="http://schemas.openxmlformats.org/officeDocument/2006/relationships/slide" Target="slides/slide810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688" Type="http://schemas.openxmlformats.org/officeDocument/2006/relationships/slide" Target="slides/slide687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48" Type="http://schemas.openxmlformats.org/officeDocument/2006/relationships/slide" Target="slides/slide547.xml"/><Relationship Id="rId713" Type="http://schemas.openxmlformats.org/officeDocument/2006/relationships/slide" Target="slides/slide712.xml"/><Relationship Id="rId755" Type="http://schemas.openxmlformats.org/officeDocument/2006/relationships/slide" Target="slides/slide754.xml"/><Relationship Id="rId797" Type="http://schemas.openxmlformats.org/officeDocument/2006/relationships/slide" Target="slides/slide796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657" Type="http://schemas.openxmlformats.org/officeDocument/2006/relationships/slide" Target="slides/slide656.xml"/><Relationship Id="rId699" Type="http://schemas.openxmlformats.org/officeDocument/2006/relationships/slide" Target="slides/slide698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559" Type="http://schemas.openxmlformats.org/officeDocument/2006/relationships/slide" Target="slides/slide558.xml"/><Relationship Id="rId724" Type="http://schemas.openxmlformats.org/officeDocument/2006/relationships/slide" Target="slides/slide723.xml"/><Relationship Id="rId766" Type="http://schemas.openxmlformats.org/officeDocument/2006/relationships/slide" Target="slides/slide765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626" Type="http://schemas.openxmlformats.org/officeDocument/2006/relationships/slide" Target="slides/slide625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833" Type="http://schemas.openxmlformats.org/officeDocument/2006/relationships/slide" Target="slides/slide832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77" Type="http://schemas.openxmlformats.org/officeDocument/2006/relationships/slide" Target="slides/slide776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37" Type="http://schemas.openxmlformats.org/officeDocument/2006/relationships/slide" Target="slides/slide636.xml"/><Relationship Id="rId679" Type="http://schemas.openxmlformats.org/officeDocument/2006/relationships/slide" Target="slides/slide678.xml"/><Relationship Id="rId802" Type="http://schemas.openxmlformats.org/officeDocument/2006/relationships/slide" Target="slides/slide801.xml"/><Relationship Id="rId844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746" Type="http://schemas.openxmlformats.org/officeDocument/2006/relationships/slide" Target="slides/slide745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648" Type="http://schemas.openxmlformats.org/officeDocument/2006/relationships/slide" Target="slides/slide647.xml"/><Relationship Id="rId813" Type="http://schemas.openxmlformats.org/officeDocument/2006/relationships/slide" Target="slides/slide812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757" Type="http://schemas.openxmlformats.org/officeDocument/2006/relationships/slide" Target="slides/slide756.xml"/><Relationship Id="rId799" Type="http://schemas.openxmlformats.org/officeDocument/2006/relationships/slide" Target="slides/slide798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617" Type="http://schemas.openxmlformats.org/officeDocument/2006/relationships/slide" Target="slides/slide616.xml"/><Relationship Id="rId659" Type="http://schemas.openxmlformats.org/officeDocument/2006/relationships/slide" Target="slides/slide658.xml"/><Relationship Id="rId824" Type="http://schemas.openxmlformats.org/officeDocument/2006/relationships/slide" Target="slides/slide823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670" Type="http://schemas.openxmlformats.org/officeDocument/2006/relationships/slide" Target="slides/slide669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26" Type="http://schemas.openxmlformats.org/officeDocument/2006/relationships/slide" Target="slides/slide725.xml"/><Relationship Id="rId768" Type="http://schemas.openxmlformats.org/officeDocument/2006/relationships/slide" Target="slides/slide767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628" Type="http://schemas.openxmlformats.org/officeDocument/2006/relationships/slide" Target="slides/slide627.xml"/><Relationship Id="rId835" Type="http://schemas.openxmlformats.org/officeDocument/2006/relationships/slide" Target="slides/slide834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737" Type="http://schemas.openxmlformats.org/officeDocument/2006/relationships/slide" Target="slides/slide736.xml"/><Relationship Id="rId779" Type="http://schemas.openxmlformats.org/officeDocument/2006/relationships/slide" Target="slides/slide778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639" Type="http://schemas.openxmlformats.org/officeDocument/2006/relationships/slide" Target="slides/slide638.xml"/><Relationship Id="rId790" Type="http://schemas.openxmlformats.org/officeDocument/2006/relationships/slide" Target="slides/slide789.xml"/><Relationship Id="rId804" Type="http://schemas.openxmlformats.org/officeDocument/2006/relationships/slide" Target="slides/slide803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706" Type="http://schemas.openxmlformats.org/officeDocument/2006/relationships/slide" Target="slides/slide705.xml"/><Relationship Id="rId748" Type="http://schemas.openxmlformats.org/officeDocument/2006/relationships/slide" Target="slides/slide74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661" Type="http://schemas.openxmlformats.org/officeDocument/2006/relationships/slide" Target="slides/slide660.xml"/><Relationship Id="rId717" Type="http://schemas.openxmlformats.org/officeDocument/2006/relationships/slide" Target="slides/slide716.xml"/><Relationship Id="rId759" Type="http://schemas.openxmlformats.org/officeDocument/2006/relationships/slide" Target="slides/slide75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770" Type="http://schemas.openxmlformats.org/officeDocument/2006/relationships/slide" Target="slides/slide76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826" Type="http://schemas.openxmlformats.org/officeDocument/2006/relationships/slide" Target="slides/slide825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672" Type="http://schemas.openxmlformats.org/officeDocument/2006/relationships/slide" Target="slides/slide671.xml"/><Relationship Id="rId728" Type="http://schemas.openxmlformats.org/officeDocument/2006/relationships/slide" Target="slides/slide72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837" Type="http://schemas.openxmlformats.org/officeDocument/2006/relationships/slide" Target="slides/slide83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slide" Target="slides/slide640.xml"/><Relationship Id="rId683" Type="http://schemas.openxmlformats.org/officeDocument/2006/relationships/slide" Target="slides/slide682.xml"/><Relationship Id="rId739" Type="http://schemas.openxmlformats.org/officeDocument/2006/relationships/slide" Target="slides/slide73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750" Type="http://schemas.openxmlformats.org/officeDocument/2006/relationships/slide" Target="slides/slide749.xml"/><Relationship Id="rId792" Type="http://schemas.openxmlformats.org/officeDocument/2006/relationships/slide" Target="slides/slide791.xml"/><Relationship Id="rId806" Type="http://schemas.openxmlformats.org/officeDocument/2006/relationships/slide" Target="slides/slide805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52" Type="http://schemas.openxmlformats.org/officeDocument/2006/relationships/slide" Target="slides/slide651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761" Type="http://schemas.openxmlformats.org/officeDocument/2006/relationships/slide" Target="slides/slide760.xml"/><Relationship Id="rId817" Type="http://schemas.openxmlformats.org/officeDocument/2006/relationships/slide" Target="slides/slide816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663" Type="http://schemas.openxmlformats.org/officeDocument/2006/relationships/slide" Target="slides/slide66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719" Type="http://schemas.openxmlformats.org/officeDocument/2006/relationships/slide" Target="slides/slide718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30" Type="http://schemas.openxmlformats.org/officeDocument/2006/relationships/slide" Target="slides/slide729.xml"/><Relationship Id="rId772" Type="http://schemas.openxmlformats.org/officeDocument/2006/relationships/slide" Target="slides/slide771.xml"/><Relationship Id="rId828" Type="http://schemas.openxmlformats.org/officeDocument/2006/relationships/slide" Target="slides/slide82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674" Type="http://schemas.openxmlformats.org/officeDocument/2006/relationships/slide" Target="slides/slide673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741" Type="http://schemas.openxmlformats.org/officeDocument/2006/relationships/slide" Target="slides/slide740.xml"/><Relationship Id="rId783" Type="http://schemas.openxmlformats.org/officeDocument/2006/relationships/slide" Target="slides/slide782.xml"/><Relationship Id="rId839" Type="http://schemas.openxmlformats.org/officeDocument/2006/relationships/slide" Target="slides/slide83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openxmlformats.org/officeDocument/2006/relationships/slide" Target="slides/slide642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752" Type="http://schemas.openxmlformats.org/officeDocument/2006/relationships/slide" Target="slides/slide751.xml"/><Relationship Id="rId808" Type="http://schemas.openxmlformats.org/officeDocument/2006/relationships/slide" Target="slides/slide80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794" Type="http://schemas.openxmlformats.org/officeDocument/2006/relationships/slide" Target="slides/slide793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54" Type="http://schemas.openxmlformats.org/officeDocument/2006/relationships/slide" Target="slides/slide653.xml"/><Relationship Id="rId696" Type="http://schemas.openxmlformats.org/officeDocument/2006/relationships/slide" Target="slides/slide695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721" Type="http://schemas.openxmlformats.org/officeDocument/2006/relationships/slide" Target="slides/slide720.xml"/><Relationship Id="rId763" Type="http://schemas.openxmlformats.org/officeDocument/2006/relationships/slide" Target="slides/slide76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819" Type="http://schemas.openxmlformats.org/officeDocument/2006/relationships/slide" Target="slides/slide818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665" Type="http://schemas.openxmlformats.org/officeDocument/2006/relationships/slide" Target="slides/slide664.xml"/><Relationship Id="rId830" Type="http://schemas.openxmlformats.org/officeDocument/2006/relationships/slide" Target="slides/slide82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732" Type="http://schemas.openxmlformats.org/officeDocument/2006/relationships/slide" Target="slides/slide731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774" Type="http://schemas.openxmlformats.org/officeDocument/2006/relationships/slide" Target="slides/slide773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676" Type="http://schemas.openxmlformats.org/officeDocument/2006/relationships/slide" Target="slides/slide675.xml"/><Relationship Id="rId841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701" Type="http://schemas.openxmlformats.org/officeDocument/2006/relationships/slide" Target="slides/slide700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43" Type="http://schemas.openxmlformats.org/officeDocument/2006/relationships/slide" Target="slides/slide742.xml"/><Relationship Id="rId785" Type="http://schemas.openxmlformats.org/officeDocument/2006/relationships/slide" Target="slides/slide784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645" Type="http://schemas.openxmlformats.org/officeDocument/2006/relationships/slide" Target="slides/slide644.xml"/><Relationship Id="rId687" Type="http://schemas.openxmlformats.org/officeDocument/2006/relationships/slide" Target="slides/slide686.xml"/><Relationship Id="rId810" Type="http://schemas.openxmlformats.org/officeDocument/2006/relationships/slide" Target="slides/slide809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754" Type="http://schemas.openxmlformats.org/officeDocument/2006/relationships/slide" Target="slides/slide753.xml"/><Relationship Id="rId796" Type="http://schemas.openxmlformats.org/officeDocument/2006/relationships/slide" Target="slides/slide795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656" Type="http://schemas.openxmlformats.org/officeDocument/2006/relationships/slide" Target="slides/slide655.xml"/><Relationship Id="rId821" Type="http://schemas.openxmlformats.org/officeDocument/2006/relationships/slide" Target="slides/slide820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698" Type="http://schemas.openxmlformats.org/officeDocument/2006/relationships/slide" Target="slides/slide697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23" Type="http://schemas.openxmlformats.org/officeDocument/2006/relationships/slide" Target="slides/slide722.xml"/><Relationship Id="rId765" Type="http://schemas.openxmlformats.org/officeDocument/2006/relationships/slide" Target="slides/slide764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832" Type="http://schemas.openxmlformats.org/officeDocument/2006/relationships/slide" Target="slides/slide831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667" Type="http://schemas.openxmlformats.org/officeDocument/2006/relationships/slide" Target="slides/slide666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34" Type="http://schemas.openxmlformats.org/officeDocument/2006/relationships/slide" Target="slides/slide733.xml"/><Relationship Id="rId776" Type="http://schemas.openxmlformats.org/officeDocument/2006/relationships/slide" Target="slides/slide775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801" Type="http://schemas.openxmlformats.org/officeDocument/2006/relationships/slide" Target="slides/slide800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843" Type="http://schemas.openxmlformats.org/officeDocument/2006/relationships/viewProps" Target="viewProps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703" Type="http://schemas.openxmlformats.org/officeDocument/2006/relationships/slide" Target="slides/slide702.xml"/><Relationship Id="rId745" Type="http://schemas.openxmlformats.org/officeDocument/2006/relationships/slide" Target="slides/slide744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787" Type="http://schemas.openxmlformats.org/officeDocument/2006/relationships/slide" Target="slides/slide786.xml"/><Relationship Id="rId812" Type="http://schemas.openxmlformats.org/officeDocument/2006/relationships/slide" Target="slides/slide811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647" Type="http://schemas.openxmlformats.org/officeDocument/2006/relationships/slide" Target="slides/slide646.xml"/><Relationship Id="rId689" Type="http://schemas.openxmlformats.org/officeDocument/2006/relationships/slide" Target="slides/slide688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714" Type="http://schemas.openxmlformats.org/officeDocument/2006/relationships/slide" Target="slides/slide713.xml"/><Relationship Id="rId756" Type="http://schemas.openxmlformats.org/officeDocument/2006/relationships/slide" Target="slides/slide75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798" Type="http://schemas.openxmlformats.org/officeDocument/2006/relationships/slide" Target="slides/slide797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58" Type="http://schemas.openxmlformats.org/officeDocument/2006/relationships/slide" Target="slides/slide657.xml"/><Relationship Id="rId823" Type="http://schemas.openxmlformats.org/officeDocument/2006/relationships/slide" Target="slides/slide822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767" Type="http://schemas.openxmlformats.org/officeDocument/2006/relationships/slide" Target="slides/slide766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669" Type="http://schemas.openxmlformats.org/officeDocument/2006/relationships/slide" Target="slides/slide668.xml"/><Relationship Id="rId834" Type="http://schemas.openxmlformats.org/officeDocument/2006/relationships/slide" Target="slides/slide833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680" Type="http://schemas.openxmlformats.org/officeDocument/2006/relationships/slide" Target="slides/slide679.xml"/><Relationship Id="rId736" Type="http://schemas.openxmlformats.org/officeDocument/2006/relationships/slide" Target="slides/slide735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78" Type="http://schemas.openxmlformats.org/officeDocument/2006/relationships/slide" Target="slides/slide777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slide" Target="slides/slide637.xml"/><Relationship Id="rId803" Type="http://schemas.openxmlformats.org/officeDocument/2006/relationships/slide" Target="slides/slide802.xml"/><Relationship Id="rId845" Type="http://schemas.openxmlformats.org/officeDocument/2006/relationships/tableStyles" Target="tableStyles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47" Type="http://schemas.openxmlformats.org/officeDocument/2006/relationships/slide" Target="slides/slide746.xml"/><Relationship Id="rId789" Type="http://schemas.openxmlformats.org/officeDocument/2006/relationships/slide" Target="slides/slide788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49" Type="http://schemas.openxmlformats.org/officeDocument/2006/relationships/slide" Target="slides/slide648.xml"/><Relationship Id="rId814" Type="http://schemas.openxmlformats.org/officeDocument/2006/relationships/slide" Target="slides/slide813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660" Type="http://schemas.openxmlformats.org/officeDocument/2006/relationships/slide" Target="slides/slide659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758" Type="http://schemas.openxmlformats.org/officeDocument/2006/relationships/slide" Target="slides/slide757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727" Type="http://schemas.openxmlformats.org/officeDocument/2006/relationships/slide" Target="slides/slide726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805" Type="http://schemas.openxmlformats.org/officeDocument/2006/relationships/slide" Target="slides/slide804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816" Type="http://schemas.openxmlformats.org/officeDocument/2006/relationships/slide" Target="slides/slide815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827" Type="http://schemas.openxmlformats.org/officeDocument/2006/relationships/slide" Target="slides/slide826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wmf"/><Relationship Id="rId1" Type="http://schemas.openxmlformats.org/officeDocument/2006/relationships/image" Target="../media/image20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wmf"/><Relationship Id="rId2" Type="http://schemas.openxmlformats.org/officeDocument/2006/relationships/image" Target="../media/image213.wmf"/><Relationship Id="rId1" Type="http://schemas.openxmlformats.org/officeDocument/2006/relationships/image" Target="../media/image2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wmf"/><Relationship Id="rId2" Type="http://schemas.openxmlformats.org/officeDocument/2006/relationships/image" Target="../media/image216.wmf"/><Relationship Id="rId1" Type="http://schemas.openxmlformats.org/officeDocument/2006/relationships/image" Target="../media/image215.wmf"/><Relationship Id="rId5" Type="http://schemas.openxmlformats.org/officeDocument/2006/relationships/image" Target="../media/image219.wmf"/><Relationship Id="rId4" Type="http://schemas.openxmlformats.org/officeDocument/2006/relationships/image" Target="../media/image2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14348" y="2143116"/>
            <a:ext cx="7643866" cy="150019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3786190"/>
            <a:ext cx="7500990" cy="857256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866B2-CAB2-4870-9C81-59BA00272A93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b"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00175"/>
            <a:ext cx="8229600" cy="4625989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B33C-4955-4FFA-9AD9-7D3BB564BFBB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55646" y="1428736"/>
            <a:ext cx="8215370" cy="1588"/>
          </a:xfrm>
          <a:prstGeom prst="line">
            <a:avLst/>
          </a:prstGeom>
          <a:noFill/>
          <a:ln w="28575" cap="sq" cmpd="sng" algn="ctr">
            <a:solidFill>
              <a:srgbClr val="E49458"/>
            </a:solidFill>
            <a:prstDash val="solid"/>
          </a:ln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rgbClr val="E49458">
                <a:tint val="100000"/>
                <a:shade val="100000"/>
                <a:hueMod val="100000"/>
                <a:satMod val="100000"/>
              </a:srgb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43834" y="-15949"/>
            <a:ext cx="1500166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43834" y="285728"/>
            <a:ext cx="1214446" cy="6286546"/>
          </a:xfrm>
          <a:noFill/>
        </p:spPr>
        <p:txBody>
          <a:bodyPr vert="eaVert" anchor="b"/>
          <a:lstStyle>
            <a:lvl1pPr algn="ctr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71481"/>
            <a:ext cx="7115196" cy="5715044"/>
          </a:xfrm>
        </p:spPr>
        <p:txBody>
          <a:bodyPr vert="eaVer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15ECC-559B-428B-90B7-DC5DC0D549E0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285720" cy="685800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70000"/>
              <a:buFont typeface="Wingdings"/>
              <a:buChar char=""/>
              <a:defRPr/>
            </a:lvl1pPr>
            <a:lvl2pPr>
              <a:buSzPct val="120000"/>
              <a:defRPr/>
            </a:lvl2pPr>
            <a:lvl3pPr>
              <a:buSzPct val="120000"/>
              <a:defRPr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4CC09-C471-46B7-8D66-15A4DEC3BC7C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3475" y="285728"/>
            <a:ext cx="8554805" cy="939784"/>
          </a:xfrm>
        </p:spPr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"/>
            <a:ext cx="456478" cy="6857999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071810"/>
            <a:ext cx="7715304" cy="1504952"/>
          </a:xfrm>
        </p:spPr>
        <p:txBody>
          <a:bodyPr anchor="ctr"/>
          <a:lstStyle>
            <a:lvl1pPr algn="l">
              <a:defRPr sz="4000" b="0" cap="all"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0034" y="4500570"/>
            <a:ext cx="7715304" cy="1643064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500034" y="4429132"/>
            <a:ext cx="7715304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날짜 개체 틀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0472E55-8CE2-4727-997E-DB26852D57AA}" type="datetime1">
              <a:rPr lang="ko-KR" altLang="en-US" smtClean="0"/>
              <a:t>2016-11-16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285728"/>
            <a:ext cx="9144032" cy="114301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 bwMode="invGray">
          <a:xfrm>
            <a:off x="785782" y="1643050"/>
            <a:ext cx="3786218" cy="4429156"/>
          </a:xfrm>
          <a:prstGeom prst="roundRect">
            <a:avLst>
              <a:gd name="adj" fmla="val 5345"/>
            </a:avLst>
          </a:prstGeom>
          <a:solidFill>
            <a:schemeClr val="tx2">
              <a:tint val="50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 bwMode="invGray">
          <a:xfrm>
            <a:off x="4714876" y="1643050"/>
            <a:ext cx="3785616" cy="4429156"/>
          </a:xfrm>
          <a:prstGeom prst="roundRect">
            <a:avLst>
              <a:gd name="adj" fmla="val 6980"/>
            </a:avLst>
          </a:prstGeom>
          <a:solidFill>
            <a:schemeClr val="tx2">
              <a:tint val="75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8975-AAFE-4042-88B4-02C1E6B19C23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7D5C9-587A-4855-A5FA-306A892EEE61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 bwMode="invGray">
          <a:xfrm>
            <a:off x="500038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1">
                  <a:shade val="75000"/>
                  <a:alpha val="50000"/>
                </a:schemeClr>
              </a:gs>
              <a:gs pos="100000">
                <a:schemeClr val="accent1">
                  <a:shade val="75000"/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 bwMode="ltGray">
          <a:xfrm>
            <a:off x="500038" y="5429264"/>
            <a:ext cx="4005072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half" idx="4"/>
          </p:nvPr>
        </p:nvSpPr>
        <p:spPr bwMode="invGray">
          <a:xfrm>
            <a:off x="4716932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2">
                  <a:shade val="75000"/>
                  <a:alpha val="50000"/>
                </a:schemeClr>
              </a:gs>
              <a:gs pos="100000">
                <a:schemeClr val="accent2"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 bwMode="ltGray">
          <a:xfrm>
            <a:off x="4714876" y="5429264"/>
            <a:ext cx="4000528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859915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8186766" cy="1143000"/>
          </a:xfrm>
        </p:spPr>
        <p:txBody>
          <a:bodyPr/>
          <a:lstStyle>
            <a:lvl1pPr algn="l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8D762-6E46-4E8C-9DF5-960B61700308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6783-6031-4B24-AC35-63D625C0C085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 bwMode="invGray">
          <a:xfrm>
            <a:off x="285720" y="263808"/>
            <a:ext cx="8858280" cy="664862"/>
          </a:xfrm>
          <a:prstGeom prst="rect">
            <a:avLst/>
          </a:prstGeom>
          <a:solidFill>
            <a:schemeClr val="tx1">
              <a:tint val="95000"/>
              <a:alpha val="69804"/>
            </a:scheme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invGray">
          <a:xfrm>
            <a:off x="500034" y="285728"/>
            <a:ext cx="8143932" cy="642942"/>
          </a:xfrm>
          <a:noFill/>
        </p:spPr>
        <p:txBody>
          <a:bodyPr anchor="b">
            <a:noAutofit/>
          </a:bodyPr>
          <a:lstStyle>
            <a:lvl1pPr algn="l">
              <a:defRPr sz="2800" b="1">
                <a:ln w="9525" cmpd="sng">
                  <a:noFill/>
                </a:ln>
                <a:solidFill>
                  <a:schemeClr val="bg1"/>
                </a:solidFill>
                <a:effectLst>
                  <a:outerShdw blurRad="44450" dist="25400" dir="2700000" algn="tl" rotWithShape="0">
                    <a:schemeClr val="tx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1006230"/>
            <a:ext cx="2214578" cy="53517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FF1E-2988-44FE-8BB1-A8763C0BAFC3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"/>
          </p:nvPr>
        </p:nvSpPr>
        <p:spPr>
          <a:xfrm>
            <a:off x="2786064" y="1000108"/>
            <a:ext cx="5857875" cy="5357830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571876"/>
            <a:ext cx="9144000" cy="3286126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571876"/>
            <a:ext cx="3286148" cy="113824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4714884"/>
            <a:ext cx="3286148" cy="11430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272A-6AB8-48D3-AD63-822C578D9287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572272"/>
            <a:ext cx="2895600" cy="297750"/>
          </a:xfrm>
        </p:spPr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/>
          <p:cNvSpPr>
            <a:spLocks noGrp="1"/>
          </p:cNvSpPr>
          <p:nvPr>
            <p:ph type="pic" idx="1"/>
          </p:nvPr>
        </p:nvSpPr>
        <p:spPr>
          <a:xfrm>
            <a:off x="4000496" y="1071546"/>
            <a:ext cx="4214842" cy="4714908"/>
          </a:xfrm>
          <a:solidFill>
            <a:schemeClr val="tx2"/>
          </a:solidFill>
          <a:ln w="152400" cap="rnd">
            <a:solidFill>
              <a:srgbClr val="FFFFFF"/>
            </a:solidFill>
            <a:round/>
          </a:ln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scene3d>
            <a:camera prst="orthographicFront"/>
            <a:lightRig rig="twoPt" dir="t">
              <a:rot lat="0" lon="0" rev="10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>
            <a:lvl1pPr marL="0" indent="0">
              <a:buNone/>
              <a:defRPr sz="3200">
                <a:solidFill>
                  <a:schemeClr val="tx2">
                    <a:tint val="10000"/>
                  </a:schemeClr>
                </a:solidFill>
                <a:effectLst>
                  <a:outerShdw blurRad="50800" dist="50800" dir="5400000" algn="tl" rotWithShape="0">
                    <a:srgbClr val="000000">
                      <a:alpha val="58000"/>
                    </a:srgbClr>
                  </a:outerShdw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2380"/>
            <a:ext cx="9144000" cy="283348"/>
          </a:xfrm>
          <a:prstGeom prst="rect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12353" y="274638"/>
            <a:ext cx="8545927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5216AE7D-EDD8-455D-B598-93B7FB474AFD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72272"/>
            <a:ext cx="2895600" cy="285752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r>
              <a:rPr lang="en-US" altLang="ko-KR" smtClean="0"/>
              <a:t>‹#›</a:t>
            </a:r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0" kern="1200" spc="100" dirty="0">
          <a:ln w="18000">
            <a:noFill/>
            <a:prstDash val="solid"/>
          </a:ln>
          <a:solidFill>
            <a:schemeClr val="tx1"/>
          </a:solidFill>
          <a:effectLst>
            <a:outerShdw blurRad="44450" dist="25400" dir="2700000" algn="tl" rotWithShape="0">
              <a:schemeClr val="bg1">
                <a:alpha val="51000"/>
              </a:scheme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Font typeface="Arial"/>
        <a:buChar char="•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gif"/><Relationship Id="rId2" Type="http://schemas.openxmlformats.org/officeDocument/2006/relationships/image" Target="../media/image155.gif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gif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image" Target="../media/image16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gif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gif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gif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gif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gif"/><Relationship Id="rId2" Type="http://schemas.openxmlformats.org/officeDocument/2006/relationships/image" Target="../media/image179.gi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gif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gif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gif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gif"/><Relationship Id="rId2" Type="http://schemas.openxmlformats.org/officeDocument/2006/relationships/image" Target="../media/image18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gif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gif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09.wmf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810.png"/><Relationship Id="rId3" Type="http://schemas.openxmlformats.org/officeDocument/2006/relationships/oleObject" Target="../embeddings/oleObject3.bin"/><Relationship Id="rId21" Type="http://schemas.openxmlformats.org/officeDocument/2006/relationships/oleObject" Target="../embeddings/oleObject5.bin"/><Relationship Id="rId17" Type="http://schemas.openxmlformats.org/officeDocument/2006/relationships/image" Target="NULL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213.wmf"/><Relationship Id="rId1" Type="http://schemas.openxmlformats.org/officeDocument/2006/relationships/vmlDrawing" Target="../drawings/vmlDrawing2.vml"/><Relationship Id="rId19" Type="http://schemas.openxmlformats.org/officeDocument/2006/relationships/oleObject" Target="../embeddings/oleObject4.bin"/><Relationship Id="rId4" Type="http://schemas.openxmlformats.org/officeDocument/2006/relationships/image" Target="../media/image212.wmf"/><Relationship Id="rId22" Type="http://schemas.openxmlformats.org/officeDocument/2006/relationships/image" Target="../media/image214.wmf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wmf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2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6.wmf"/><Relationship Id="rId11" Type="http://schemas.openxmlformats.org/officeDocument/2006/relationships/image" Target="../media/image220.png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218.wmf"/><Relationship Id="rId4" Type="http://schemas.openxmlformats.org/officeDocument/2006/relationships/image" Target="../media/image215.w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219.wmf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eg"/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image" Target="../media/image236.jpe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hyperlink" Target="http://matplotlib.org/api/path_api.html#matplotlib.path.Path" TargetMode="External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hyperlink" Target="http://matplotlib.org/api/patches_api.html#matplotlib.patches.Polygon" TargetMode="External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5.png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5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5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5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5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5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5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/Relationships>
</file>

<file path=ppt/slides/_rels/slide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5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6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/Relationships>
</file>

<file path=ppt/slides/_rels/slide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/Relationships>
</file>

<file path=ppt/slides/_rels/slide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/Relationships>
</file>

<file path=ppt/slides/_rels/slide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6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/Relationships>
</file>

<file path=ppt/slides/_rels/slide6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/Relationships>
</file>

<file path=ppt/slides/_rels/slide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6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6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6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6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6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/Relationships>
</file>

<file path=ppt/slides/_rels/slide6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/Relationships>
</file>

<file path=ppt/slides/_rels/slide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6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6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6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/Relationships>
</file>

<file path=ppt/slides/_rels/slide6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6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6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6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6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6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/Relationships>
</file>

<file path=ppt/slides/_rels/slide6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/Relationships>
</file>

<file path=ppt/slides/_rels/slide6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/Relationships>
</file>

<file path=ppt/slides/_rels/slide6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6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/Relationships>
</file>

<file path=ppt/slides/_rels/slide6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/Relationships>
</file>

<file path=ppt/slides/_rels/slide7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/Relationships>
</file>

<file path=ppt/slides/_rels/slide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/Relationships>
</file>

<file path=ppt/slides/_rels/slide7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/Relationships>
</file>

<file path=ppt/slides/_rels/slide7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7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7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/Relationships>
</file>

<file path=ppt/slides/_rels/slide7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/Relationships>
</file>

<file path=ppt/slides/_rels/slide7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/Relationships>
</file>

<file path=ppt/slides/_rels/slide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7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7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/Relationships>
</file>

<file path=ppt/slides/_rels/slide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/Relationships>
</file>

<file path=ppt/slides/_rels/slide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/Relationships>
</file>

<file path=ppt/slides/_rels/slide7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7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2.xml"/></Relationships>
</file>

<file path=ppt/slides/_rels/slide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/Relationships>
</file>

<file path=ppt/slides/_rels/slide7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2.xml"/></Relationships>
</file>

<file path=ppt/slides/_rels/slide7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/Relationships>
</file>

<file path=ppt/slides/_rels/slide7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2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2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/Relationships>
</file>

<file path=ppt/slides/_rels/slide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.xml"/></Relationships>
</file>

<file path=ppt/slides/_rels/slide7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7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/Relationships>
</file>

<file path=ppt/slides/_rels/slide7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/Relationships>
</file>

<file path=ppt/slides/_rels/slide7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/Relationships>
</file>

<file path=ppt/slides/_rels/slide7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7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/Relationships>
</file>

<file path=ppt/slides/_rels/slide7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7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/Relationships>
</file>

<file path=ppt/slides/_rels/slide7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2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.xml"/></Relationships>
</file>

<file path=ppt/slides/_rels/slide7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2.xml"/></Relationships>
</file>

<file path=ppt/slides/_rels/slide7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/Relationships>
</file>

<file path=ppt/slides/_rels/slide8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/Relationships>
</file>

<file path=ppt/slides/_rels/slide8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/Relationships>
</file>

<file path=ppt/slides/_rels/slide8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2.xml"/></Relationships>
</file>

<file path=ppt/slides/_rels/slide8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2.xml"/></Relationships>
</file>

<file path=ppt/slides/_rels/slide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/Relationships>
</file>

<file path=ppt/slides/_rels/slide8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8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/Relationships>
</file>

<file path=ppt/slides/_rels/slide8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8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2.xml"/></Relationships>
</file>

<file path=ppt/slides/_rels/slide8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2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/Relationships>
</file>

<file path=ppt/slides/_rels/slide8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2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2.xml"/></Relationships>
</file>

<file path=ppt/slides/_rels/slide8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8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476672"/>
            <a:ext cx="7579568" cy="5184576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/>
              <a:t>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5300" dirty="0" err="1" smtClean="0"/>
              <a:t>numpy</a:t>
            </a:r>
            <a:r>
              <a:rPr lang="en-US" altLang="ko-KR" sz="5300" dirty="0" smtClean="0"/>
              <a:t>,</a:t>
            </a:r>
            <a:br>
              <a:rPr lang="en-US" altLang="ko-KR" sz="5300" dirty="0" smtClean="0"/>
            </a:br>
            <a:r>
              <a:rPr lang="en-US" altLang="ko-KR" sz="5300" dirty="0" smtClean="0"/>
              <a:t>pandas</a:t>
            </a:r>
            <a:r>
              <a:rPr lang="en-US" altLang="ko-KR" sz="5300" dirty="0" smtClean="0"/>
              <a:t/>
            </a:r>
            <a:br>
              <a:rPr lang="en-US" altLang="ko-KR" sz="5300" dirty="0" smtClean="0"/>
            </a:br>
            <a:r>
              <a:rPr lang="ko-KR" altLang="en-US" sz="9600" dirty="0" smtClean="0"/>
              <a:t>기초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1640" y="4941168"/>
            <a:ext cx="7406640" cy="1752600"/>
          </a:xfrm>
        </p:spPr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ko-KR" altLang="en-US" dirty="0" err="1" smtClean="0"/>
              <a:t>단일값</a:t>
            </a:r>
            <a:r>
              <a:rPr lang="en-US" altLang="ko-KR" dirty="0" smtClean="0"/>
              <a:t>(scalar value)</a:t>
            </a:r>
            <a:r>
              <a:rPr lang="ko-KR" altLang="en-US" dirty="0" smtClean="0"/>
              <a:t>를 넣으면 </a:t>
            </a:r>
            <a:r>
              <a:rPr lang="en-US" altLang="ko-KR" dirty="0" err="1" smtClean="0"/>
              <a:t>arrary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타입이 아니 일반 타입을 </a:t>
            </a:r>
            <a:r>
              <a:rPr lang="ko-KR" altLang="en-US" dirty="0" err="1" smtClean="0"/>
              <a:t>만듬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051720" y="4376502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472454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48168" y="3871481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560154"/>
            <a:ext cx="2736304" cy="195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79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numpy.dtype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생성에 필요한 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정의하기 위한 클래스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99592" y="2708920"/>
            <a:ext cx="748883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numpy.dtype</a:t>
            </a:r>
            <a:r>
              <a:rPr lang="en-US" altLang="ko-KR" dirty="0" smtClean="0">
                <a:solidFill>
                  <a:schemeClr val="tx1"/>
                </a:solidFill>
              </a:rPr>
              <a:t>(object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smtClean="0">
                <a:solidFill>
                  <a:schemeClr val="tx1"/>
                </a:solidFill>
              </a:rPr>
              <a:t>align=False, copy=False)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33056"/>
            <a:ext cx="302433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56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630739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원소가 하나의 타입만 </a:t>
            </a:r>
            <a:r>
              <a:rPr lang="ko-KR" altLang="en-US" dirty="0" err="1" smtClean="0"/>
              <a:t>세팅할</a:t>
            </a:r>
            <a:r>
              <a:rPr lang="ko-KR" altLang="en-US" dirty="0" smtClean="0"/>
              <a:t> 수도 있고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여러 개의 데이터 타입을 구성할 수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예</a:t>
            </a:r>
            <a:r>
              <a:rPr lang="ko-KR" altLang="en-US" dirty="0"/>
              <a:t>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86198" y="3059668"/>
            <a:ext cx="336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Structured </a:t>
            </a:r>
            <a:r>
              <a:rPr lang="en-US" altLang="ko-KR" dirty="0" smtClean="0"/>
              <a:t>type :  two </a:t>
            </a:r>
            <a:r>
              <a:rPr lang="en-US" altLang="ko-KR" dirty="0"/>
              <a:t>field</a:t>
            </a:r>
            <a:endParaRPr lang="ko-KR" altLang="en-US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357" y="3559511"/>
            <a:ext cx="3657600" cy="252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60" y="4000056"/>
            <a:ext cx="28956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55576" y="3099328"/>
            <a:ext cx="336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Structured </a:t>
            </a:r>
            <a:r>
              <a:rPr lang="en-US" altLang="ko-KR" dirty="0" smtClean="0"/>
              <a:t>type :  one </a:t>
            </a:r>
            <a:r>
              <a:rPr lang="en-US" altLang="ko-KR" dirty="0"/>
              <a:t>field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784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73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742617"/>
              </p:ext>
            </p:extLst>
          </p:nvPr>
        </p:nvGraphicFramePr>
        <p:xfrm>
          <a:off x="4644008" y="2132856"/>
          <a:ext cx="4050889" cy="3888432"/>
        </p:xfrm>
        <a:graphic>
          <a:graphicData uri="http://schemas.openxmlformats.org/drawingml/2006/table">
            <a:tbl>
              <a:tblPr/>
              <a:tblGrid>
                <a:gridCol w="1296144"/>
                <a:gridCol w="2754745"/>
              </a:tblGrid>
              <a:tr h="30662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85467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타입 표시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itemsize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타입내의 요소들이 구성 크기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타입명</a:t>
                      </a:r>
                      <a:endParaRPr kumimoji="0" lang="ko-KR" altLang="en-US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names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Ordered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list field </a:t>
                      </a:r>
                      <a:r>
                        <a:rPr kumimoji="0"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없으면 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shape</a:t>
                      </a: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원소들에 대한 모형 크기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Builtin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타입이 순서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04864"/>
            <a:ext cx="27622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789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- 2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592996"/>
              </p:ext>
            </p:extLst>
          </p:nvPr>
        </p:nvGraphicFramePr>
        <p:xfrm>
          <a:off x="4211960" y="2348880"/>
          <a:ext cx="4248472" cy="4134781"/>
        </p:xfrm>
        <a:graphic>
          <a:graphicData uri="http://schemas.openxmlformats.org/drawingml/2006/table">
            <a:tbl>
              <a:tblPr/>
              <a:tblGrid>
                <a:gridCol w="1326540"/>
                <a:gridCol w="2921932"/>
              </a:tblGrid>
              <a:tr h="281488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45675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numpy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내의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타입으로 표시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679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Array-protocol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타입스트링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표시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&lt;: little-endian</a:t>
                      </a:r>
                      <a:r>
                        <a:rPr lang="ko-KR" altLang="en-US" sz="1200" dirty="0" smtClean="0"/>
                        <a:t>으로 </a:t>
                      </a:r>
                      <a:r>
                        <a:rPr lang="en-US" altLang="ko-KR" sz="1200" dirty="0" smtClean="0"/>
                        <a:t>float</a:t>
                      </a:r>
                      <a:r>
                        <a:rPr lang="en-US" altLang="ko-KR" sz="1200" baseline="0" dirty="0" smtClean="0"/>
                        <a:t> 8</a:t>
                      </a:r>
                      <a:r>
                        <a:rPr lang="ko-KR" altLang="en-US" sz="1200" baseline="0" dirty="0" smtClean="0"/>
                        <a:t>개 </a:t>
                      </a:r>
                      <a:r>
                        <a:rPr lang="en-US" altLang="ko-KR" sz="1200" baseline="0" dirty="0" smtClean="0"/>
                        <a:t>bytes </a:t>
                      </a:r>
                      <a:r>
                        <a:rPr lang="ko-KR" altLang="en-US" sz="1200" baseline="0" dirty="0" smtClean="0"/>
                        <a:t>처리</a:t>
                      </a:r>
                      <a:endParaRPr lang="ko-KR" altLang="en-US" sz="1200" dirty="0" smtClean="0"/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143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isbuiltin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0:structure</a:t>
                      </a: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array type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 </a:t>
                      </a:r>
                      <a:r>
                        <a:rPr kumimoji="0" lang="en-US" altLang="ko-KR" sz="1200" kern="120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내부 타입</a:t>
                      </a:r>
                      <a:endParaRPr kumimoji="0" lang="en-US" altLang="ko-KR" sz="1200" kern="1200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 </a:t>
                      </a:r>
                      <a:r>
                        <a:rPr kumimoji="0" lang="ko-KR" altLang="en-US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정의 타입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679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byteorder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: 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: 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little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: big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  : not applicable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32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alignment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타입내의 요소들이 구성 크기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951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isalignedstruct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5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27" y="2996952"/>
            <a:ext cx="275272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090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- 3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276243"/>
              </p:ext>
            </p:extLst>
          </p:nvPr>
        </p:nvGraphicFramePr>
        <p:xfrm>
          <a:off x="4067944" y="2204864"/>
          <a:ext cx="4194905" cy="4248473"/>
        </p:xfrm>
        <a:graphic>
          <a:graphicData uri="http://schemas.openxmlformats.org/drawingml/2006/table">
            <a:tbl>
              <a:tblPr/>
              <a:tblGrid>
                <a:gridCol w="1296144"/>
                <a:gridCol w="2898761"/>
              </a:tblGrid>
              <a:tr h="33501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3041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Array interface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표시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40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hasobject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any reference-counted objects in any fields or sub-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dtypes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존재시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40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subdtype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Tuple</a:t>
                      </a:r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</a:t>
                      </a:r>
                      <a:r>
                        <a:rPr kumimoji="0" lang="en-US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item_dtype</a:t>
                      </a:r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shape) if this </a:t>
                      </a:r>
                      <a:r>
                        <a:rPr kumimoji="0" lang="en-US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kumimoji="0" 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describes </a:t>
                      </a:r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sub-array, and None otherwise.</a:t>
                      </a:r>
                    </a:p>
                  </a:txBody>
                  <a:tcPr marL="38100" marR="60960" marT="7620" marB="762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807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정의된 타입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807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kind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array-protocol type 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807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isnative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파이썬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내부 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 order 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사용여부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6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52936"/>
            <a:ext cx="26003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503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- 4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261551"/>
              </p:ext>
            </p:extLst>
          </p:nvPr>
        </p:nvGraphicFramePr>
        <p:xfrm>
          <a:off x="4644008" y="2204864"/>
          <a:ext cx="4122897" cy="2988861"/>
        </p:xfrm>
        <a:graphic>
          <a:graphicData uri="http://schemas.openxmlformats.org/drawingml/2006/table">
            <a:tbl>
              <a:tblPr/>
              <a:tblGrid>
                <a:gridCol w="1532537"/>
                <a:gridCol w="2590360"/>
              </a:tblGrid>
              <a:tr h="30662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77349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flags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Interpret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되어진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bit flags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4096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fields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Dtype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정의한 필드들</a:t>
                      </a:r>
                      <a:endParaRPr lang="ko-KR" altLang="en-US" sz="1200" dirty="0" smtClean="0"/>
                    </a:p>
                    <a:p>
                      <a:pPr algn="l" fontAlgn="t"/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464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metadata</a:t>
                      </a:r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25336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63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dtype</a:t>
            </a:r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칼럼 </a:t>
            </a:r>
            <a:r>
              <a:rPr lang="ko-KR" altLang="en-US" dirty="0"/>
              <a:t>이름 부여하</a:t>
            </a:r>
            <a:r>
              <a:rPr lang="ko-KR" altLang="en-US" sz="5400" dirty="0"/>
              <a:t>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4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64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칼럼별</a:t>
            </a:r>
            <a:r>
              <a:rPr lang="ko-KR" altLang="en-US" dirty="0" smtClean="0"/>
              <a:t> 처리를 위해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이외의 이름을 부여하여 직접 접근하여 처리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내부 원소에 이름 부여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475656" y="3658005"/>
            <a:ext cx="2366933" cy="1728192"/>
            <a:chOff x="3923928" y="3645024"/>
            <a:chExt cx="2366933" cy="1728192"/>
          </a:xfrm>
        </p:grpSpPr>
        <p:sp>
          <p:nvSpPr>
            <p:cNvPr id="4" name="직사각형 3"/>
            <p:cNvSpPr/>
            <p:nvPr/>
          </p:nvSpPr>
          <p:spPr>
            <a:xfrm>
              <a:off x="3923928" y="3645024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6685" y="3645024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498773" y="3645024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23928" y="4221088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706685" y="4221088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498773" y="4221088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23928" y="4797152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6685" y="4797152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498773" y="4797152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547664" y="322595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‘x’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48136" y="322298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‘y’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31840" y="3235693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‘z’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11964" y="5661248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array[‘x’] </a:t>
            </a:r>
            <a:r>
              <a:rPr lang="ko-KR" altLang="en-US" dirty="0" smtClean="0"/>
              <a:t>로 접근하면  </a:t>
            </a:r>
            <a:r>
              <a:rPr lang="en-US" altLang="ko-KR" dirty="0" smtClean="0"/>
              <a:t>‘x’ </a:t>
            </a:r>
            <a:r>
              <a:rPr lang="ko-KR" altLang="en-US" dirty="0" smtClean="0"/>
              <a:t>칼럼에 대해 전부 접근 가능</a:t>
            </a:r>
            <a:endParaRPr lang="ko-KR" altLang="en-US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74913"/>
            <a:ext cx="39528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8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7053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배열의 특징</a:t>
            </a:r>
            <a:r>
              <a:rPr lang="en-US" altLang="ko-KR" sz="2800" dirty="0"/>
              <a:t>.  </a:t>
            </a:r>
            <a:r>
              <a:rPr lang="ko-KR" altLang="en-US" sz="2800" dirty="0"/>
              <a:t>차원</a:t>
            </a:r>
            <a:r>
              <a:rPr lang="en-US" altLang="ko-KR" sz="2800" dirty="0"/>
              <a:t>, </a:t>
            </a:r>
            <a:r>
              <a:rPr lang="ko-KR" altLang="en-US" sz="2800" dirty="0"/>
              <a:t>형태</a:t>
            </a:r>
            <a:r>
              <a:rPr lang="en-US" altLang="ko-KR" sz="2800" dirty="0"/>
              <a:t>, </a:t>
            </a:r>
            <a:r>
              <a:rPr lang="ko-KR" altLang="en-US" sz="2800" dirty="0"/>
              <a:t>요소를 가지고 있음</a:t>
            </a:r>
          </a:p>
          <a:p>
            <a:pPr marL="457200" lvl="1" indent="0" fontAlgn="base">
              <a:buNone/>
            </a:pPr>
            <a:r>
              <a:rPr lang="ko-KR" altLang="en-US" sz="2800" dirty="0"/>
              <a:t>생성시 데이터와 타입을 넣으면 </a:t>
            </a:r>
            <a:r>
              <a:rPr lang="en-US" altLang="ko-KR" sz="2800" dirty="0" err="1"/>
              <a:t>ndim</a:t>
            </a:r>
            <a:r>
              <a:rPr lang="en-US" altLang="ko-KR" sz="2800" dirty="0"/>
              <a:t>(</a:t>
            </a:r>
            <a:r>
              <a:rPr lang="ko-KR" altLang="en-US" sz="2800" dirty="0"/>
              <a:t>차원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으로 확인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883701" y="4724541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8" name="직사각형 7"/>
          <p:cNvSpPr/>
          <p:nvPr/>
        </p:nvSpPr>
        <p:spPr>
          <a:xfrm>
            <a:off x="2699792" y="4724541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[0,1]</a:t>
            </a:r>
            <a:endParaRPr lang="ko-KR" altLang="en-US" sz="1000" b="1" dirty="0"/>
          </a:p>
        </p:txBody>
      </p:sp>
      <p:sp>
        <p:nvSpPr>
          <p:cNvPr id="9" name="직사각형 8"/>
          <p:cNvSpPr/>
          <p:nvPr/>
        </p:nvSpPr>
        <p:spPr>
          <a:xfrm>
            <a:off x="3515882" y="4724541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[0,2]</a:t>
            </a:r>
            <a:endParaRPr lang="ko-KR" altLang="en-US" sz="1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95536" y="507589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81805" y="4015494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47664" y="488791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2078595" y="4519550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2843808" y="4519550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3719904" y="4519550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518050"/>
            <a:ext cx="2736304" cy="243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47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칼럼명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칼럼값을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튜플로</a:t>
            </a:r>
            <a:r>
              <a:rPr lang="ko-KR" altLang="en-US" dirty="0" smtClean="0"/>
              <a:t> 정의하면 칼럼을 명으로 조회가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dtype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칼럼명</a:t>
            </a:r>
            <a:r>
              <a:rPr lang="ko-KR" altLang="en-US" dirty="0" smtClean="0"/>
              <a:t> 정의 </a:t>
            </a:r>
            <a:r>
              <a:rPr lang="en-US" altLang="ko-KR" dirty="0" smtClean="0"/>
              <a:t>: tuple</a:t>
            </a:r>
            <a:endParaRPr lang="ko-KR" altLang="en-US" dirty="0"/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9000"/>
            <a:ext cx="3672408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990" y="3418250"/>
            <a:ext cx="36957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2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 내 에 </a:t>
            </a:r>
            <a:r>
              <a:rPr lang="en-US" altLang="ko-KR" dirty="0" smtClean="0"/>
              <a:t>names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칼럼명</a:t>
            </a:r>
            <a:r>
              <a:rPr lang="ko-KR" altLang="en-US" dirty="0" smtClean="0"/>
              <a:t> 정의</a:t>
            </a:r>
            <a:r>
              <a:rPr lang="en-US" altLang="ko-KR" dirty="0" smtClean="0"/>
              <a:t>, formats</a:t>
            </a:r>
            <a:r>
              <a:rPr lang="ko-KR" altLang="en-US" dirty="0" smtClean="0"/>
              <a:t>에 타입정의 또는 칼럼명과 타입으로 정의해서 사용가능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dtype</a:t>
            </a:r>
            <a:r>
              <a:rPr lang="ko-KR" altLang="en-US" dirty="0"/>
              <a:t>에 </a:t>
            </a:r>
            <a:r>
              <a:rPr lang="ko-KR" altLang="en-US" dirty="0" err="1"/>
              <a:t>칼럼명</a:t>
            </a:r>
            <a:r>
              <a:rPr lang="ko-KR" altLang="en-US" dirty="0"/>
              <a:t> </a:t>
            </a:r>
            <a:r>
              <a:rPr lang="ko-KR" altLang="en-US" dirty="0" smtClean="0"/>
              <a:t>정의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dict</a:t>
            </a:r>
            <a:endParaRPr lang="ko-KR" altLang="en-US" dirty="0"/>
          </a:p>
        </p:txBody>
      </p:sp>
      <p:pic>
        <p:nvPicPr>
          <p:cNvPr id="263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80928"/>
            <a:ext cx="75057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04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내부를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float)</a:t>
            </a:r>
            <a:r>
              <a:rPr lang="ko-KR" altLang="en-US" dirty="0" smtClean="0"/>
              <a:t>를 원소로 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배열이 생성됨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dtype</a:t>
            </a:r>
            <a:r>
              <a:rPr lang="ko-KR" altLang="en-US" dirty="0"/>
              <a:t>에 </a:t>
            </a:r>
            <a:r>
              <a:rPr lang="ko-KR" altLang="en-US" dirty="0" err="1"/>
              <a:t>칼럼명</a:t>
            </a:r>
            <a:r>
              <a:rPr lang="ko-KR" altLang="en-US" dirty="0"/>
              <a:t> 정의 </a:t>
            </a:r>
            <a:r>
              <a:rPr lang="en-US" altLang="ko-KR" dirty="0"/>
              <a:t>: </a:t>
            </a:r>
            <a:r>
              <a:rPr lang="ko-KR" altLang="en-US" dirty="0" smtClean="0"/>
              <a:t>배열처</a:t>
            </a:r>
            <a:r>
              <a:rPr lang="ko-KR" altLang="en-US" dirty="0"/>
              <a:t>리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2509440"/>
            <a:ext cx="49244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89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names </a:t>
            </a:r>
            <a:r>
              <a:rPr lang="ko-KR" altLang="en-US" dirty="0" smtClean="0"/>
              <a:t>변수로 칼럼 필드를 조회 및 갱신이 가능 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칼럼 </a:t>
            </a:r>
            <a:r>
              <a:rPr lang="ko-KR" altLang="en-US" dirty="0" err="1" smtClean="0"/>
              <a:t>필드명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3501008"/>
            <a:ext cx="6276975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870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칼럼명으로</a:t>
            </a:r>
            <a:r>
              <a:rPr lang="ko-KR" altLang="en-US" dirty="0" smtClean="0"/>
              <a:t> 접근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3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636912"/>
            <a:ext cx="4114800" cy="3769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각 요소에 대해 접근변수와 타입을 정할 수 있음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칼럼명</a:t>
            </a:r>
            <a:r>
              <a:rPr lang="ko-KR" altLang="en-US" dirty="0" smtClean="0"/>
              <a:t> 접근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03139" y="4341068"/>
            <a:ext cx="1944216" cy="68407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9552" y="4653136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이름에 해당되는 위치의 모든 값을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출력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403139" y="3573016"/>
            <a:ext cx="1944216" cy="68407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5" idx="1"/>
            <a:endCxn id="7" idx="3"/>
          </p:cNvCxnSpPr>
          <p:nvPr/>
        </p:nvCxnSpPr>
        <p:spPr>
          <a:xfrm flipH="1">
            <a:off x="2267744" y="4683106"/>
            <a:ext cx="135395" cy="7086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48264" y="3328208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인덱스를 찾고 </a:t>
            </a:r>
            <a:endParaRPr lang="en-US" altLang="ko-KR" dirty="0" err="1"/>
          </a:p>
          <a:p>
            <a:r>
              <a:rPr lang="ko-KR" altLang="en-US" dirty="0" smtClean="0"/>
              <a:t>내부의 이름으로 검</a:t>
            </a:r>
            <a:r>
              <a:rPr lang="ko-KR" altLang="en-US" dirty="0"/>
              <a:t>색</a:t>
            </a:r>
          </a:p>
        </p:txBody>
      </p:sp>
      <p:cxnSp>
        <p:nvCxnSpPr>
          <p:cNvPr id="13" name="직선 화살표 연결선 12"/>
          <p:cNvCxnSpPr>
            <a:stCxn id="8" idx="3"/>
            <a:endCxn id="11" idx="1"/>
          </p:cNvCxnSpPr>
          <p:nvPr/>
        </p:nvCxnSpPr>
        <p:spPr>
          <a:xfrm flipV="1">
            <a:off x="4347355" y="3789873"/>
            <a:ext cx="2600909" cy="125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1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ko-KR" altLang="en-US" dirty="0" smtClean="0"/>
              <a:t>를 여러 칼럼단위로 </a:t>
            </a:r>
            <a:r>
              <a:rPr lang="ko-KR" altLang="en-US" dirty="0" err="1" smtClean="0"/>
              <a:t>접근시는</a:t>
            </a:r>
            <a:r>
              <a:rPr lang="ko-KR" altLang="en-US" dirty="0" smtClean="0"/>
              <a:t> 실제 </a:t>
            </a:r>
            <a:r>
              <a:rPr lang="ko-KR" altLang="en-US" dirty="0" err="1" smtClean="0"/>
              <a:t>칼럼명을</a:t>
            </a:r>
            <a:r>
              <a:rPr lang="ko-KR" altLang="en-US" dirty="0" smtClean="0"/>
              <a:t> 내부에 리스트에 넣어서 검색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칼럼명</a:t>
            </a:r>
            <a:r>
              <a:rPr lang="ko-KR" altLang="en-US" dirty="0" smtClean="0"/>
              <a:t> 접근 </a:t>
            </a:r>
            <a:r>
              <a:rPr lang="en-US" altLang="ko-KR" dirty="0" smtClean="0"/>
              <a:t>: fancy</a:t>
            </a:r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2064"/>
            <a:ext cx="6794450" cy="309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56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각 요소에 대해 접근변수에 대한 값을 변경할 있음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칼럼명으로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110" y="2996952"/>
            <a:ext cx="43719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00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118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Numpy</a:t>
            </a:r>
            <a:r>
              <a:rPr lang="en-US" altLang="ko-KR" dirty="0" smtClean="0"/>
              <a:t> axis </a:t>
            </a:r>
            <a:r>
              <a:rPr lang="ko-KR" altLang="en-US" dirty="0"/>
              <a:t>이해하기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22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배열 축 이해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행</a:t>
            </a:r>
            <a:r>
              <a:rPr lang="en-US" altLang="ko-KR" dirty="0" smtClean="0"/>
              <a:t>, 3</a:t>
            </a:r>
            <a:r>
              <a:rPr lang="ko-KR" altLang="en-US" dirty="0" smtClean="0"/>
              <a:t>열의 배열을 기준으로 어떻게 내부를 행과 열로 처리하는 지를 이해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823694" y="3673299"/>
            <a:ext cx="2448272" cy="2088232"/>
            <a:chOff x="3295328" y="3356992"/>
            <a:chExt cx="2743200" cy="2743200"/>
          </a:xfrm>
        </p:grpSpPr>
        <p:sp>
          <p:nvSpPr>
            <p:cNvPr id="4" name="직사각형 3"/>
            <p:cNvSpPr/>
            <p:nvPr/>
          </p:nvSpPr>
          <p:spPr>
            <a:xfrm>
              <a:off x="32953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[0,0]</a:t>
              </a:r>
              <a:endParaRPr lang="ko-KR" altLang="en-US" sz="10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2097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[0,1]</a:t>
              </a:r>
              <a:endParaRPr lang="ko-KR" altLang="en-US" sz="10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1241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[0,2]</a:t>
              </a:r>
              <a:endParaRPr lang="ko-KR" altLang="en-US" sz="1000" b="1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2953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[1,0]</a:t>
              </a:r>
              <a:endParaRPr lang="ko-KR" altLang="en-US" sz="1000" b="1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2097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[1,1]</a:t>
              </a:r>
              <a:endParaRPr lang="ko-KR" altLang="en-US" sz="1000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1241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[1,2]</a:t>
              </a:r>
              <a:endParaRPr lang="ko-KR" altLang="en-US" sz="1000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953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[2,0]</a:t>
              </a:r>
              <a:endParaRPr lang="ko-KR" altLang="en-US" sz="10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2097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[2,1]</a:t>
              </a:r>
              <a:endParaRPr lang="ko-KR" altLang="en-US" sz="1000" b="1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1241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[2,2]</a:t>
              </a:r>
              <a:endParaRPr lang="ko-KR" altLang="en-US" sz="10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1513" y="463713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21798" y="2964252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487657" y="383667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487657" y="454048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487657" y="526056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018588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783801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659897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788024" y="5589240"/>
            <a:ext cx="3672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Index </a:t>
            </a:r>
            <a:r>
              <a:rPr lang="ko-KR" altLang="en-US" sz="1200" dirty="0" smtClean="0"/>
              <a:t>접근 표기법 </a:t>
            </a:r>
            <a:endParaRPr lang="en-US" altLang="ko-KR" sz="1200" dirty="0"/>
          </a:p>
          <a:p>
            <a:pPr lvl="1"/>
            <a:r>
              <a:rPr lang="ko-KR" altLang="en-US" sz="1200" dirty="0" err="1" smtClean="0"/>
              <a:t>배열명</a:t>
            </a:r>
            <a:r>
              <a:rPr lang="en-US" altLang="ko-KR" sz="1200" dirty="0" smtClean="0"/>
              <a:t>[</a:t>
            </a:r>
            <a:r>
              <a:rPr lang="ko-KR" altLang="en-US" sz="1200" dirty="0" smtClean="0"/>
              <a:t>행</a:t>
            </a:r>
            <a:r>
              <a:rPr lang="en-US" altLang="ko-KR" sz="1200" dirty="0" smtClean="0"/>
              <a:t>][</a:t>
            </a:r>
            <a:r>
              <a:rPr lang="ko-KR" altLang="en-US" sz="1200" dirty="0" smtClean="0"/>
              <a:t>열</a:t>
            </a:r>
            <a:r>
              <a:rPr lang="en-US" altLang="ko-KR" sz="1200" dirty="0" smtClean="0"/>
              <a:t>]</a:t>
            </a:r>
          </a:p>
          <a:p>
            <a:pPr lvl="1"/>
            <a:r>
              <a:rPr lang="ko-KR" altLang="en-US" sz="1200" dirty="0" err="1" smtClean="0"/>
              <a:t>배열명</a:t>
            </a:r>
            <a:r>
              <a:rPr lang="en-US" altLang="ko-KR" sz="1200" dirty="0" smtClean="0"/>
              <a:t>[</a:t>
            </a:r>
            <a:r>
              <a:rPr lang="ko-KR" altLang="en-US" sz="1200" dirty="0" smtClean="0"/>
              <a:t>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열</a:t>
            </a:r>
            <a:r>
              <a:rPr lang="en-US" altLang="ko-KR" sz="1200" dirty="0" smtClean="0"/>
              <a:t>]</a:t>
            </a:r>
          </a:p>
          <a:p>
            <a:r>
              <a:rPr lang="en-US" altLang="ko-KR" sz="1200" dirty="0" smtClean="0"/>
              <a:t>Slice </a:t>
            </a:r>
            <a:r>
              <a:rPr lang="ko-KR" altLang="en-US" sz="1200" dirty="0" smtClean="0"/>
              <a:t>접근 표기법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err="1" smtClean="0"/>
              <a:t>배열명</a:t>
            </a:r>
            <a:r>
              <a:rPr lang="en-US" altLang="ko-KR" sz="1200" dirty="0" smtClean="0"/>
              <a:t>[</a:t>
            </a:r>
            <a:r>
              <a:rPr lang="ko-KR" altLang="en-US" sz="1200" dirty="0" err="1" smtClean="0"/>
              <a:t>슬라이스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슬라이스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728" y="3333584"/>
            <a:ext cx="2667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525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Axis</a:t>
            </a:r>
            <a:r>
              <a:rPr lang="ko-KR" altLang="en-US" sz="2800" dirty="0" smtClean="0"/>
              <a:t>는 배열의 축을 나타내며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은 열이고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은 행을 표시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axis </a:t>
            </a:r>
            <a:r>
              <a:rPr lang="ko-KR" altLang="en-US" dirty="0" smtClean="0"/>
              <a:t>이해하기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073196" y="4934905"/>
            <a:ext cx="2348560" cy="1477426"/>
            <a:chOff x="827582" y="3284984"/>
            <a:chExt cx="3504391" cy="2820625"/>
          </a:xfrm>
        </p:grpSpPr>
        <p:grpSp>
          <p:nvGrpSpPr>
            <p:cNvPr id="7" name="그룹 6"/>
            <p:cNvGrpSpPr/>
            <p:nvPr/>
          </p:nvGrpSpPr>
          <p:grpSpPr>
            <a:xfrm>
              <a:off x="1883701" y="3994032"/>
              <a:ext cx="2448272" cy="1392155"/>
              <a:chOff x="3295328" y="3356992"/>
              <a:chExt cx="2743200" cy="1828800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[0,1]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[0,2]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[1,0]</a:t>
                </a:r>
                <a:endParaRPr lang="ko-KR" altLang="en-US" sz="8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209729" y="4271392"/>
                <a:ext cx="914401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[1,1]</a:t>
                </a:r>
                <a:endParaRPr lang="ko-KR" altLang="en-US" sz="800" b="1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[1,2]</a:t>
                </a:r>
                <a:endParaRPr lang="ko-KR" altLang="en-US" sz="800" b="1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770150"/>
            <a:ext cx="3542682" cy="205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31231"/>
            <a:ext cx="28479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78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데이터를 복사하지 않고 데이터 모양이 바뀐 </a:t>
            </a:r>
            <a:r>
              <a:rPr lang="ko-KR" altLang="en-US" sz="2800" dirty="0" err="1" smtClean="0"/>
              <a:t>뷰를</a:t>
            </a:r>
            <a:r>
              <a:rPr lang="ko-KR" altLang="en-US" sz="2800" dirty="0" smtClean="0"/>
              <a:t> 반환하는 기능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전치</a:t>
            </a:r>
            <a:endParaRPr lang="ko-KR" altLang="en-US" dirty="0"/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356992"/>
            <a:ext cx="30480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91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배열 축 이해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Axis</a:t>
            </a:r>
            <a:r>
              <a:rPr lang="ko-KR" altLang="en-US" sz="2800" dirty="0" smtClean="0"/>
              <a:t>는 배열의 축을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은 </a:t>
            </a:r>
            <a:r>
              <a:rPr lang="ko-KR" altLang="en-US" sz="2800" dirty="0" err="1" smtClean="0"/>
              <a:t>두개의</a:t>
            </a:r>
            <a:r>
              <a:rPr lang="ko-KR" altLang="en-US" sz="2800" dirty="0" smtClean="0"/>
              <a:t> 행렬에서 각 </a:t>
            </a:r>
            <a:r>
              <a:rPr lang="ko-KR" altLang="en-US" sz="2800" dirty="0" err="1" smtClean="0"/>
              <a:t>열원소별로</a:t>
            </a:r>
            <a:r>
              <a:rPr lang="en-US" altLang="ko-KR" sz="2800" dirty="0" smtClean="0"/>
              <a:t>, 1</a:t>
            </a:r>
            <a:r>
              <a:rPr lang="ko-KR" altLang="en-US" sz="2800" dirty="0" smtClean="0"/>
              <a:t>은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행끼리 처리</a:t>
            </a:r>
            <a:r>
              <a:rPr lang="en-US" altLang="ko-KR" sz="2800" dirty="0" smtClean="0"/>
              <a:t>, 2</a:t>
            </a:r>
            <a:r>
              <a:rPr lang="ko-KR" altLang="en-US" sz="2800" dirty="0" smtClean="0"/>
              <a:t>은  내부 원소끼리 처리 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axis </a:t>
            </a:r>
            <a:r>
              <a:rPr lang="ko-KR" altLang="en-US" dirty="0" smtClean="0"/>
              <a:t>이해하기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415119" y="3136381"/>
            <a:ext cx="1867396" cy="2643316"/>
            <a:chOff x="5688218" y="3031694"/>
            <a:chExt cx="1867396" cy="2643316"/>
          </a:xfrm>
        </p:grpSpPr>
        <p:sp>
          <p:nvSpPr>
            <p:cNvPr id="17" name="직사각형 16"/>
            <p:cNvSpPr/>
            <p:nvPr/>
          </p:nvSpPr>
          <p:spPr>
            <a:xfrm>
              <a:off x="6431914" y="4880515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4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978839" y="4880515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5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431914" y="5245116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6</a:t>
              </a:r>
              <a:endParaRPr lang="ko-KR" altLang="en-US" sz="800" b="1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978839" y="5245116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7</a:t>
              </a:r>
              <a:endParaRPr lang="ko-KR" altLang="en-US" sz="8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24128" y="5243445"/>
              <a:ext cx="772129" cy="431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80118" y="4509120"/>
              <a:ext cx="1075496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06710" y="4966088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06710" y="5334740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62527" y="4693439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75356" y="4693439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396004" y="3403089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0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942929" y="3403089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396004" y="3767690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2</a:t>
              </a:r>
              <a:endParaRPr lang="ko-KR" altLang="en-US" sz="800" b="1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942929" y="3767690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3</a:t>
              </a:r>
              <a:endParaRPr lang="ko-KR" altLang="en-US" sz="8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88218" y="3766019"/>
              <a:ext cx="772129" cy="431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44208" y="3031694"/>
              <a:ext cx="1075496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70800" y="3488662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170800" y="3857314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26617" y="3216013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39446" y="3216013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</p:grpSp>
      <p:pic>
        <p:nvPicPr>
          <p:cNvPr id="252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134005"/>
            <a:ext cx="1872209" cy="1938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9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52935"/>
            <a:ext cx="2924175" cy="3799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15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Tuple</a:t>
            </a:r>
            <a:r>
              <a:rPr lang="ko-KR" altLang="en-US" sz="2800" dirty="0" smtClean="0"/>
              <a:t>로 </a:t>
            </a:r>
            <a:r>
              <a:rPr lang="ko-KR" altLang="en-US" sz="2800" dirty="0" err="1" smtClean="0"/>
              <a:t>축번호를</a:t>
            </a:r>
            <a:r>
              <a:rPr lang="ko-KR" altLang="en-US" sz="2800" dirty="0" smtClean="0"/>
              <a:t> 받아 치환하지만 </a:t>
            </a:r>
            <a:r>
              <a:rPr lang="en-US" altLang="ko-KR" sz="2800" dirty="0" smtClean="0"/>
              <a:t>axis</a:t>
            </a:r>
            <a:r>
              <a:rPr lang="ko-KR" altLang="en-US" sz="2800" dirty="0" smtClean="0"/>
              <a:t>는 </a:t>
            </a:r>
            <a:r>
              <a:rPr lang="en-US" altLang="ko-KR" sz="2800" dirty="0" smtClean="0"/>
              <a:t>0,1</a:t>
            </a:r>
            <a:r>
              <a:rPr lang="ko-KR" altLang="en-US" sz="2800" dirty="0" smtClean="0"/>
              <a:t>이</a:t>
            </a:r>
            <a:r>
              <a:rPr lang="en-US" altLang="ko-KR" sz="2800" dirty="0" smtClean="0"/>
              <a:t>  default</a:t>
            </a:r>
            <a:r>
              <a:rPr lang="ko-KR" altLang="en-US" sz="2800" dirty="0" smtClean="0"/>
              <a:t>이므로 배열전치를 하려면  </a:t>
            </a:r>
            <a:r>
              <a:rPr lang="en-US" altLang="ko-KR" sz="2800" dirty="0" smtClean="0"/>
              <a:t>1,0</a:t>
            </a:r>
            <a:r>
              <a:rPr lang="ko-KR" altLang="en-US" sz="2800" dirty="0" smtClean="0"/>
              <a:t>으로 축을 변경해야 함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축변경</a:t>
            </a:r>
            <a:r>
              <a:rPr lang="ko-KR" altLang="en-US" dirty="0" smtClean="0"/>
              <a:t> </a:t>
            </a:r>
            <a:r>
              <a:rPr lang="en-US" altLang="ko-KR" dirty="0" smtClean="0"/>
              <a:t>: transpose</a:t>
            </a:r>
            <a:endParaRPr lang="ko-KR" altLang="en-US" dirty="0"/>
          </a:p>
        </p:txBody>
      </p:sp>
      <p:pic>
        <p:nvPicPr>
          <p:cNvPr id="261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56992"/>
            <a:ext cx="28670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1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171825" cy="3305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2120" y="2924944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3</a:t>
            </a:r>
            <a:r>
              <a:rPr lang="ko-KR" altLang="en-US" sz="1400" b="1" u="sng" dirty="0" smtClean="0"/>
              <a:t>차원인 경우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19426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Numpy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18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9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Inner/outer </a:t>
            </a:r>
            <a:r>
              <a:rPr lang="ko-KR" altLang="en-US" dirty="0" smtClean="0"/>
              <a:t>함수 이해하기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94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</a:t>
            </a:r>
            <a:r>
              <a:rPr lang="en-US" altLang="ko-KR" sz="2400" dirty="0" smtClean="0"/>
              <a:t>] B </a:t>
            </a:r>
            <a:r>
              <a:rPr lang="en-US" altLang="ko-KR" sz="2400" dirty="0"/>
              <a:t>= [[a2,b2</a:t>
            </a:r>
            <a:r>
              <a:rPr lang="en-US" altLang="ko-KR" sz="2400" dirty="0" smtClean="0"/>
              <a:t>]]</a:t>
            </a:r>
          </a:p>
          <a:p>
            <a:pPr marL="457200" lvl="1" indent="0" fontAlgn="base">
              <a:buNone/>
            </a:pPr>
            <a:r>
              <a:rPr lang="en-US" altLang="ko-KR" sz="2400" dirty="0" err="1" smtClean="0"/>
              <a:t>numpy.inner</a:t>
            </a:r>
            <a:r>
              <a:rPr lang="en-US" altLang="ko-KR" sz="2400" dirty="0" smtClean="0"/>
              <a:t>(A,B</a:t>
            </a:r>
            <a:r>
              <a:rPr lang="en-US" altLang="ko-KR" sz="2400" dirty="0"/>
              <a:t>) </a:t>
            </a:r>
            <a:endParaRPr lang="en-US" altLang="ko-KR" sz="2400" dirty="0" smtClean="0"/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([[a1*a2 + </a:t>
            </a:r>
            <a:r>
              <a:rPr lang="en-US" altLang="ko-KR" sz="2400" dirty="0" smtClean="0"/>
              <a:t>b1*b2]])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[[1*4+0*1]]</a:t>
            </a:r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en-US" altLang="ko-KR" dirty="0"/>
              <a:t>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148071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28598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059832" y="4841164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3740359" y="4841164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5733803" y="5233292"/>
            <a:ext cx="1119455" cy="402790"/>
            <a:chOff x="1763688" y="4221088"/>
            <a:chExt cx="1925214" cy="914400"/>
          </a:xfrm>
        </p:grpSpPr>
        <p:sp>
          <p:nvSpPr>
            <p:cNvPr id="66" name="직사각형 6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412985" y="3979490"/>
            <a:ext cx="1119455" cy="402790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62" name="직사각형 61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7412986" y="5186858"/>
            <a:ext cx="531697" cy="40279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5652120" y="5205938"/>
            <a:ext cx="1226758" cy="4179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50792" y="3933056"/>
            <a:ext cx="1253655" cy="4793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>
            <a:off x="7508421" y="4876847"/>
            <a:ext cx="418567" cy="26348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아래쪽 화살표 56"/>
          <p:cNvSpPr/>
          <p:nvPr/>
        </p:nvSpPr>
        <p:spPr>
          <a:xfrm rot="16040858">
            <a:off x="7008589" y="5228933"/>
            <a:ext cx="312511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644008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27784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19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8528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내부 곱한 것을 더해서 값을 표현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07832"/>
            <a:ext cx="3744416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07832"/>
            <a:ext cx="4104456" cy="301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27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각 요소에 대해 접근변수와 타입을 정할 수 있음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140968"/>
            <a:ext cx="3384376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577572" y="3645024"/>
            <a:ext cx="1702678" cy="1531689"/>
            <a:chOff x="971600" y="3212773"/>
            <a:chExt cx="2438400" cy="2400300"/>
          </a:xfrm>
        </p:grpSpPr>
        <p:grpSp>
          <p:nvGrpSpPr>
            <p:cNvPr id="6" name="그룹 5"/>
            <p:cNvGrpSpPr/>
            <p:nvPr/>
          </p:nvGrpSpPr>
          <p:grpSpPr>
            <a:xfrm>
              <a:off x="971600" y="3212773"/>
              <a:ext cx="2438400" cy="2400300"/>
              <a:chOff x="683568" y="3046288"/>
              <a:chExt cx="2438400" cy="2400300"/>
            </a:xfrm>
          </p:grpSpPr>
          <p:pic>
            <p:nvPicPr>
              <p:cNvPr id="23142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568" y="3046288"/>
                <a:ext cx="2438400" cy="2400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2627784" y="5085184"/>
                <a:ext cx="494184" cy="3614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/>
            <p:cNvSpPr/>
            <p:nvPr/>
          </p:nvSpPr>
          <p:spPr>
            <a:xfrm>
              <a:off x="3347864" y="3789040"/>
              <a:ext cx="6213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14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0968"/>
            <a:ext cx="1224137" cy="116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14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653136"/>
            <a:ext cx="1224137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오른쪽 화살표 8"/>
          <p:cNvSpPr/>
          <p:nvPr/>
        </p:nvSpPr>
        <p:spPr>
          <a:xfrm rot="19851618">
            <a:off x="2358156" y="3865014"/>
            <a:ext cx="633506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2112836">
            <a:off x="2277499" y="4631187"/>
            <a:ext cx="633506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98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A = [[a1,b1</a:t>
            </a:r>
            <a:r>
              <a:rPr lang="en-US" altLang="ko-KR" dirty="0" smtClean="0"/>
              <a:t>]] </a:t>
            </a:r>
            <a:r>
              <a:rPr lang="en-US" altLang="ko-KR" dirty="0"/>
              <a:t>B = [[a2,b2</a:t>
            </a:r>
            <a:r>
              <a:rPr lang="en-US" altLang="ko-KR" dirty="0" smtClean="0"/>
              <a:t>]]</a:t>
            </a:r>
          </a:p>
          <a:p>
            <a:pPr marL="457200" lvl="1" indent="0" fontAlgn="base">
              <a:buNone/>
            </a:pPr>
            <a:r>
              <a:rPr lang="en-US" altLang="ko-KR" dirty="0" err="1" smtClean="0"/>
              <a:t>numpy.outer</a:t>
            </a:r>
            <a:r>
              <a:rPr lang="en-US" altLang="ko-KR" dirty="0" smtClean="0"/>
              <a:t>(A,B</a:t>
            </a:r>
            <a:r>
              <a:rPr lang="en-US" altLang="ko-KR" dirty="0"/>
              <a:t>) </a:t>
            </a:r>
          </a:p>
          <a:p>
            <a:pPr marL="457200" lvl="1" indent="0" fontAlgn="base">
              <a:buNone/>
            </a:pPr>
            <a:r>
              <a:rPr lang="en-US" altLang="ko-KR" dirty="0"/>
              <a:t>array([[a1*a2 </a:t>
            </a:r>
            <a:r>
              <a:rPr lang="en-US" altLang="ko-KR" dirty="0" smtClean="0"/>
              <a:t>, a1*b2][ b1*a2, b1*b2]])</a:t>
            </a:r>
          </a:p>
          <a:p>
            <a:pPr marL="457200" lvl="1" indent="0" fontAlgn="base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[[1*4,1*1] [0*4+0*1]]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 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618339"/>
            <a:ext cx="1296144" cy="624633"/>
            <a:chOff x="1763688" y="4221088"/>
            <a:chExt cx="1925214" cy="914400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87824" y="4618339"/>
            <a:ext cx="1296144" cy="62463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364089" y="4684050"/>
            <a:ext cx="531697" cy="1012709"/>
            <a:chOff x="1763688" y="4221088"/>
            <a:chExt cx="914400" cy="1897221"/>
          </a:xfrm>
        </p:grpSpPr>
        <p:sp>
          <p:nvSpPr>
            <p:cNvPr id="23" name="직사각형 2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20233" y="3630526"/>
            <a:ext cx="1119455" cy="48809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48264" y="4643452"/>
            <a:ext cx="1119455" cy="101270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33" name="직사각형 3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076056" y="4677153"/>
            <a:ext cx="1008112" cy="50640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7242646" y="4277605"/>
            <a:ext cx="418567" cy="31929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 rot="16200000">
            <a:off x="6295871" y="4733791"/>
            <a:ext cx="378695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35996" y="473822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793758" y="3561852"/>
            <a:ext cx="689321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517171" y="3571851"/>
            <a:ext cx="689321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2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8528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내부 곱한 것을 더해서 값을 표현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벡터의 전치와 </a:t>
            </a:r>
            <a:r>
              <a:rPr lang="ko-KR" altLang="en-US" sz="2800" dirty="0" err="1" smtClean="0"/>
              <a:t>두번째</a:t>
            </a:r>
            <a:r>
              <a:rPr lang="ko-KR" altLang="en-US" sz="2800" dirty="0" smtClean="0"/>
              <a:t> 벡터와의 </a:t>
            </a:r>
            <a:r>
              <a:rPr lang="en-US" altLang="ko-KR" sz="2800" dirty="0" smtClean="0"/>
              <a:t>Dot </a:t>
            </a:r>
            <a:r>
              <a:rPr lang="ko-KR" altLang="en-US" sz="2800" dirty="0" smtClean="0"/>
              <a:t>연산과 같은 결과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09035"/>
            <a:ext cx="432048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08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숫자처리 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23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abs, </a:t>
            </a:r>
            <a:r>
              <a:rPr lang="en-US" altLang="ko-KR" dirty="0" err="1" smtClean="0"/>
              <a:t>fabs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sz="2800" dirty="0"/>
              <a:t>각 원소의 절대값을 구함</a:t>
            </a:r>
            <a:r>
              <a:rPr lang="en-US" altLang="ko-KR" sz="2800" dirty="0"/>
              <a:t>. </a:t>
            </a:r>
            <a:r>
              <a:rPr lang="ko-KR" altLang="en-US" sz="2800" dirty="0"/>
              <a:t>복소수가 아닌 경우에는 </a:t>
            </a:r>
            <a:r>
              <a:rPr lang="en-US" altLang="ko-KR" sz="2800" dirty="0" err="1"/>
              <a:t>fabs</a:t>
            </a:r>
            <a:r>
              <a:rPr lang="ko-KR" altLang="en-US" sz="2800" dirty="0"/>
              <a:t>로 빠른 연산을 처리</a:t>
            </a:r>
            <a:endParaRPr lang="en-US" altLang="ko-KR" sz="2800" dirty="0"/>
          </a:p>
          <a:p>
            <a:pPr marL="457200" lvl="1" indent="0" fontAlgn="base">
              <a:buNone/>
            </a:pPr>
            <a:r>
              <a:rPr lang="en-US" altLang="ko-KR" dirty="0" smtClean="0"/>
              <a:t> sign: </a:t>
            </a:r>
            <a:r>
              <a:rPr lang="ko-KR" altLang="en-US" dirty="0" smtClean="0"/>
              <a:t>  부호에 대한 처리</a:t>
            </a:r>
            <a:r>
              <a:rPr lang="en-US" altLang="ko-KR" dirty="0" smtClean="0"/>
              <a:t>, 1</a:t>
            </a:r>
            <a:r>
              <a:rPr lang="ko-KR" altLang="en-US" dirty="0" smtClean="0"/>
              <a:t>은 양수</a:t>
            </a:r>
            <a:r>
              <a:rPr lang="en-US" altLang="ko-KR" dirty="0" smtClean="0"/>
              <a:t>, -1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음수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절대값</a:t>
            </a:r>
            <a:r>
              <a:rPr lang="en-US" altLang="ko-KR" dirty="0" smtClean="0"/>
              <a:t>/</a:t>
            </a:r>
            <a:r>
              <a:rPr lang="ko-KR" altLang="en-US" dirty="0" smtClean="0"/>
              <a:t>부호 처리</a:t>
            </a:r>
            <a:endParaRPr lang="ko-KR" altLang="en-US" dirty="0"/>
          </a:p>
        </p:txBody>
      </p:sp>
      <p:pic>
        <p:nvPicPr>
          <p:cNvPr id="265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17032"/>
            <a:ext cx="43338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072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exp</a:t>
            </a:r>
            <a:r>
              <a:rPr lang="ko-KR" altLang="en-US" dirty="0" smtClean="0"/>
              <a:t>는 지수 계산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log,log10,log2,log1p</a:t>
            </a:r>
            <a:r>
              <a:rPr lang="ko-KR" altLang="en-US" dirty="0" smtClean="0"/>
              <a:t>는 </a:t>
            </a:r>
            <a:r>
              <a:rPr lang="ko-KR" altLang="en-US" sz="2800" dirty="0"/>
              <a:t>자연로그</a:t>
            </a:r>
            <a:r>
              <a:rPr lang="en-US" altLang="ko-KR" sz="2800" dirty="0"/>
              <a:t>, </a:t>
            </a:r>
            <a:r>
              <a:rPr lang="ko-KR" altLang="en-US" sz="2800" dirty="0"/>
              <a:t>로그</a:t>
            </a:r>
            <a:r>
              <a:rPr lang="en-US" altLang="ko-KR" sz="2800" dirty="0"/>
              <a:t>10, </a:t>
            </a:r>
            <a:r>
              <a:rPr lang="ko-KR" altLang="en-US" sz="2800" dirty="0"/>
              <a:t>로그</a:t>
            </a:r>
            <a:r>
              <a:rPr lang="en-US" altLang="ko-KR" sz="2800" dirty="0"/>
              <a:t>2, </a:t>
            </a:r>
            <a:r>
              <a:rPr lang="ko-KR" altLang="en-US" sz="2800" dirty="0"/>
              <a:t>로그</a:t>
            </a:r>
            <a:r>
              <a:rPr lang="en-US" altLang="ko-KR" sz="2800" dirty="0"/>
              <a:t>(1+x)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지수와 로그</a:t>
            </a:r>
            <a:endParaRPr lang="ko-KR" altLang="en-US" dirty="0"/>
          </a:p>
        </p:txBody>
      </p:sp>
      <p:pic>
        <p:nvPicPr>
          <p:cNvPr id="264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8960"/>
            <a:ext cx="5544616" cy="36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00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square</a:t>
            </a:r>
            <a:r>
              <a:rPr lang="ko-KR" altLang="en-US" dirty="0" smtClean="0"/>
              <a:t>는 거듭제곱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sqrt</a:t>
            </a:r>
            <a:r>
              <a:rPr lang="ko-KR" altLang="en-US" dirty="0" smtClean="0"/>
              <a:t>는 제곱근</a:t>
            </a:r>
            <a:r>
              <a:rPr lang="en-US" altLang="ko-KR" dirty="0" smtClean="0"/>
              <a:t>, power</a:t>
            </a:r>
            <a:r>
              <a:rPr lang="ko-KR" altLang="en-US" dirty="0" smtClean="0"/>
              <a:t>는 두 배열의 거듭제곱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거듭제곱</a:t>
            </a:r>
            <a:r>
              <a:rPr lang="en-US" altLang="ko-KR" dirty="0" smtClean="0"/>
              <a:t>/</a:t>
            </a:r>
            <a:r>
              <a:rPr lang="ko-KR" altLang="en-US" dirty="0" smtClean="0"/>
              <a:t>제곱근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66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645024"/>
            <a:ext cx="597217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72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ceil : </a:t>
            </a:r>
            <a:r>
              <a:rPr lang="ko-KR" altLang="en-US" dirty="0" smtClean="0"/>
              <a:t>각 원소의 값보다 같거나 큰 정수 중 가장 큰 정수를 반환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floor : </a:t>
            </a:r>
            <a:r>
              <a:rPr lang="ko-KR" altLang="en-US" dirty="0" smtClean="0"/>
              <a:t>각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원소의 값보다 작거나 같은 정수 중 가장 </a:t>
            </a:r>
            <a:r>
              <a:rPr lang="ko-KR" altLang="en-US" dirty="0" err="1" smtClean="0"/>
              <a:t>작은수</a:t>
            </a:r>
            <a:r>
              <a:rPr lang="ko-KR" altLang="en-US" dirty="0" smtClean="0"/>
              <a:t> 반환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rint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각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원소의 </a:t>
            </a:r>
            <a:r>
              <a:rPr lang="ko-KR" altLang="en-US" dirty="0" err="1" smtClean="0"/>
              <a:t>소수자리를</a:t>
            </a:r>
            <a:r>
              <a:rPr lang="ko-KR" altLang="en-US" dirty="0" smtClean="0"/>
              <a:t> 반올림하고 </a:t>
            </a: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절사</a:t>
            </a:r>
            <a:r>
              <a:rPr lang="en-US" altLang="ko-KR" dirty="0" smtClean="0"/>
              <a:t>/</a:t>
            </a:r>
            <a:r>
              <a:rPr lang="ko-KR" altLang="en-US" dirty="0" smtClean="0"/>
              <a:t>절상</a:t>
            </a:r>
            <a:endParaRPr lang="ko-KR" altLang="en-US" dirty="0"/>
          </a:p>
        </p:txBody>
      </p:sp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861048"/>
            <a:ext cx="618172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5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add, subtract, multiply, divide, </a:t>
            </a:r>
            <a:r>
              <a:rPr lang="en-US" altLang="ko-KR" dirty="0" err="1" smtClean="0"/>
              <a:t>floor_divide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사칙연산</a:t>
            </a:r>
            <a:endParaRPr lang="ko-KR" altLang="en-US" dirty="0"/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2996952"/>
            <a:ext cx="5162550" cy="336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3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modf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단항연산으로</a:t>
            </a:r>
            <a:r>
              <a:rPr lang="ko-KR" altLang="en-US" dirty="0" smtClean="0"/>
              <a:t> 자신의 나머지와 몫 구하기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mod : </a:t>
            </a:r>
            <a:r>
              <a:rPr lang="ko-KR" altLang="en-US" dirty="0" smtClean="0"/>
              <a:t>이항연산으로 나머지만 구함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Mod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pic>
        <p:nvPicPr>
          <p:cNvPr id="269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768600"/>
            <a:ext cx="6965950" cy="24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08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두 배열간의 관계를 표시하거나 </a:t>
            </a:r>
            <a:r>
              <a:rPr lang="ko-KR" altLang="en-US" dirty="0" err="1" smtClean="0"/>
              <a:t>부울</a:t>
            </a:r>
            <a:r>
              <a:rPr lang="ko-KR" altLang="en-US" dirty="0" smtClean="0"/>
              <a:t> 표시된 결과에 대해 </a:t>
            </a:r>
            <a:r>
              <a:rPr lang="en-US" altLang="ko-KR" dirty="0" smtClean="0"/>
              <a:t>any/all</a:t>
            </a:r>
            <a:r>
              <a:rPr lang="ko-KR" altLang="en-US" dirty="0" smtClean="0"/>
              <a:t>로 전체 결과를 확인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관</a:t>
            </a:r>
            <a:r>
              <a:rPr lang="ko-KR" altLang="en-US" dirty="0"/>
              <a:t>계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3140968"/>
            <a:ext cx="5048250" cy="3345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071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 타입을 검색이나 </a:t>
            </a:r>
            <a:r>
              <a:rPr lang="ko-KR" altLang="en-US" dirty="0" err="1" smtClean="0"/>
              <a:t>슬라이싱은</a:t>
            </a:r>
            <a:r>
              <a:rPr lang="ko-KR" altLang="en-US" dirty="0" smtClean="0"/>
              <a:t> 참조만 할당하므로 변경을 </a:t>
            </a:r>
            <a:r>
              <a:rPr lang="ko-KR" altLang="en-US" dirty="0" err="1" smtClean="0"/>
              <a:t>반지하기</a:t>
            </a:r>
            <a:r>
              <a:rPr lang="ko-KR" altLang="en-US" dirty="0" smtClean="0"/>
              <a:t> 위해서는 새로운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만들어 사용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copy 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필요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할당은 참조만 전달</a:t>
            </a:r>
            <a:endParaRPr lang="ko-KR" altLang="en-US" dirty="0"/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212976"/>
            <a:ext cx="2952328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3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where </a:t>
            </a:r>
            <a:r>
              <a:rPr lang="ko-KR" altLang="en-US" dirty="0" smtClean="0"/>
              <a:t>연산은 조건을 표현한 배열을 기준으로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일 경우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배열의 요소</a:t>
            </a:r>
            <a:r>
              <a:rPr lang="en-US" altLang="ko-KR" dirty="0" smtClean="0"/>
              <a:t>, False</a:t>
            </a:r>
            <a:r>
              <a:rPr lang="ko-KR" altLang="en-US" dirty="0" smtClean="0"/>
              <a:t>일 경우는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배열의 요소로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where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pic>
        <p:nvPicPr>
          <p:cNvPr id="270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451" y="3356992"/>
            <a:ext cx="524827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312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sqrt</a:t>
            </a:r>
            <a:r>
              <a:rPr lang="en-US" altLang="ko-KR" sz="2800" dirty="0" smtClean="0"/>
              <a:t>(a</a:t>
            </a:r>
            <a:r>
              <a:rPr lang="en-US" altLang="ko-KR" sz="2800" baseline="30000" dirty="0" smtClean="0"/>
              <a:t>2  + </a:t>
            </a:r>
            <a:r>
              <a:rPr lang="en-US" altLang="ko-KR" sz="2800" dirty="0" smtClean="0"/>
              <a:t> b</a:t>
            </a:r>
            <a:r>
              <a:rPr lang="en-US" altLang="ko-KR" sz="2800" baseline="30000" dirty="0" smtClean="0"/>
              <a:t>2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을 처리하는 함수 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hypot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3284984"/>
            <a:ext cx="352425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78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집</a:t>
            </a:r>
            <a:r>
              <a:rPr lang="ko-KR" altLang="en-US" dirty="0"/>
              <a:t>합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70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집합처럼 만드는 </a:t>
            </a:r>
            <a:r>
              <a:rPr lang="en-US" altLang="ko-KR" dirty="0" smtClean="0"/>
              <a:t>unique </a:t>
            </a:r>
            <a:r>
              <a:rPr lang="ko-KR" altLang="en-US" dirty="0" smtClean="0"/>
              <a:t>함수와 포함관계를 표시하는 </a:t>
            </a:r>
            <a:r>
              <a:rPr lang="en-US" altLang="ko-KR" dirty="0" smtClean="0"/>
              <a:t>in1d</a:t>
            </a:r>
            <a:r>
              <a:rPr lang="ko-KR" altLang="en-US" dirty="0" smtClean="0"/>
              <a:t>함수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en-US" altLang="ko-KR" dirty="0" smtClean="0"/>
              <a:t>unique/in1d</a:t>
            </a:r>
            <a:endParaRPr lang="ko-KR" altLang="en-US" dirty="0"/>
          </a:p>
        </p:txBody>
      </p:sp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933056"/>
            <a:ext cx="28575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24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집합연산은 일단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차원적으로 변환해서 합집합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교집합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차집합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대칭차집합처리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ko-KR" altLang="en-US" dirty="0" smtClean="0"/>
              <a:t>집합연산하기</a:t>
            </a:r>
            <a:endParaRPr lang="ko-KR" altLang="en-US" dirty="0"/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0968"/>
            <a:ext cx="32480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7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140968"/>
            <a:ext cx="320992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56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통계 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09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통계 기본 함수 제공하며 </a:t>
            </a:r>
            <a:r>
              <a:rPr lang="en-US" altLang="ko-KR" dirty="0" err="1" smtClean="0"/>
              <a:t>cumsum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cumprod</a:t>
            </a:r>
            <a:r>
              <a:rPr lang="ko-KR" altLang="en-US" dirty="0" smtClean="0"/>
              <a:t>는 각 원소의 값을 누적하는 함수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합</a:t>
            </a:r>
            <a:r>
              <a:rPr lang="en-US" altLang="ko-KR" dirty="0" smtClean="0"/>
              <a:t>/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/</a:t>
            </a:r>
            <a:r>
              <a:rPr lang="ko-KR" altLang="en-US" dirty="0" smtClean="0"/>
              <a:t>표준편차</a:t>
            </a:r>
            <a:endParaRPr lang="ko-KR" altLang="en-US" dirty="0"/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7" y="2996952"/>
            <a:ext cx="5686425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74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값이 최대값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최소값를</a:t>
            </a:r>
            <a:r>
              <a:rPr lang="ko-KR" altLang="en-US" dirty="0" smtClean="0"/>
              <a:t> 구하거나 값의 최대값과 최소값의 인덱스를 구함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최대값</a:t>
            </a:r>
            <a:r>
              <a:rPr lang="en-US" altLang="ko-KR" dirty="0" smtClean="0"/>
              <a:t>/</a:t>
            </a:r>
            <a:r>
              <a:rPr lang="ko-KR" altLang="en-US" dirty="0" smtClean="0"/>
              <a:t>최소값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284984"/>
            <a:ext cx="372655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12976"/>
            <a:ext cx="3744415" cy="3043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749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Shape </a:t>
            </a:r>
            <a:r>
              <a:rPr lang="ko-KR" altLang="en-US" dirty="0" smtClean="0"/>
              <a:t>조정 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23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Flatten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하나의 별도의 새로운 객체를 만들기 위해 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연산을 사용하지만  </a:t>
            </a:r>
            <a:r>
              <a:rPr lang="en-US" altLang="ko-KR" dirty="0" smtClean="0"/>
              <a:t>ravel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만 제공하므로 갱신하면 기존 </a:t>
            </a:r>
            <a:r>
              <a:rPr lang="en-US" altLang="ko-KR" dirty="0" err="1" smtClean="0"/>
              <a:t>ndarray</a:t>
            </a:r>
            <a:r>
              <a:rPr lang="ko-KR" altLang="en-US" smtClean="0"/>
              <a:t>가 변경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Flatten/ravel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차이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274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397" y="3284984"/>
            <a:ext cx="3514725" cy="2755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25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4464496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F (</a:t>
            </a:r>
            <a:r>
              <a:rPr lang="ko-KR" altLang="en-US" dirty="0" smtClean="0"/>
              <a:t>화씨</a:t>
            </a:r>
            <a:r>
              <a:rPr lang="en-US" altLang="ko-KR" dirty="0" smtClean="0"/>
              <a:t>) = c(</a:t>
            </a:r>
            <a:r>
              <a:rPr lang="ko-KR" altLang="en-US" dirty="0" smtClean="0"/>
              <a:t>섭씨</a:t>
            </a:r>
            <a:r>
              <a:rPr lang="en-US" altLang="ko-KR" dirty="0" smtClean="0"/>
              <a:t>) </a:t>
            </a:r>
            <a:r>
              <a:rPr lang="en-US" altLang="ko-KR" dirty="0"/>
              <a:t>* 9 / 5 + </a:t>
            </a:r>
            <a:r>
              <a:rPr lang="en-US" altLang="ko-KR" dirty="0" smtClean="0"/>
              <a:t>32 </a:t>
            </a:r>
            <a:r>
              <a:rPr lang="ko-KR" altLang="en-US" dirty="0"/>
              <a:t> </a:t>
            </a:r>
            <a:r>
              <a:rPr lang="ko-KR" altLang="en-US" dirty="0" smtClean="0"/>
              <a:t>이 공식을 기준으로 연속적인 배열을 </a:t>
            </a:r>
            <a:r>
              <a:rPr lang="en-US" altLang="ko-KR" dirty="0" smtClean="0"/>
              <a:t>loop </a:t>
            </a:r>
            <a:r>
              <a:rPr lang="ko-KR" altLang="en-US" dirty="0" smtClean="0"/>
              <a:t>문 없이 계산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벡터화 연산 </a:t>
            </a:r>
            <a:r>
              <a:rPr lang="en-US" altLang="ko-KR" dirty="0" smtClean="0"/>
              <a:t>: for</a:t>
            </a:r>
            <a:r>
              <a:rPr lang="ko-KR" altLang="en-US" dirty="0" smtClean="0"/>
              <a:t>문 미사용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899592" y="3885148"/>
            <a:ext cx="2304256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68144" y="4026703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특징은 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원소 만큼 자동으로 순환 계산해서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반환함</a:t>
            </a:r>
            <a:endParaRPr lang="ko-KR" altLang="en-US" dirty="0"/>
          </a:p>
        </p:txBody>
      </p:sp>
      <p:cxnSp>
        <p:nvCxnSpPr>
          <p:cNvPr id="19" name="직선 화살표 연결선 18"/>
          <p:cNvCxnSpPr>
            <a:stCxn id="16" idx="3"/>
            <a:endCxn id="17" idx="1"/>
          </p:cNvCxnSpPr>
          <p:nvPr/>
        </p:nvCxnSpPr>
        <p:spPr>
          <a:xfrm>
            <a:off x="3203848" y="4137176"/>
            <a:ext cx="2664296" cy="4896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85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다차원에서 </a:t>
            </a:r>
            <a:r>
              <a:rPr lang="en-US" altLang="ko-KR" dirty="0" smtClean="0"/>
              <a:t>flat</a:t>
            </a:r>
            <a:r>
              <a:rPr lang="ko-KR" altLang="en-US" dirty="0" smtClean="0"/>
              <a:t>으로 처리시 </a:t>
            </a:r>
            <a:r>
              <a:rPr lang="en-US" altLang="ko-KR" dirty="0" smtClean="0"/>
              <a:t>order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</a:t>
            </a:r>
            <a:r>
              <a:rPr lang="ko-KR" altLang="en-US" dirty="0" smtClean="0"/>
              <a:t>언어타입과 </a:t>
            </a:r>
            <a:r>
              <a:rPr lang="en-US" altLang="ko-KR" dirty="0" err="1" smtClean="0"/>
              <a:t>fortran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언어타입으로 표현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Flatten/ravel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: order </a:t>
            </a:r>
            <a:endParaRPr lang="ko-KR" altLang="en-US" dirty="0"/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924944"/>
            <a:ext cx="34194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41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7053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reshape(a</a:t>
            </a:r>
            <a:r>
              <a:rPr lang="en-US" altLang="ko-KR" dirty="0"/>
              <a:t>, </a:t>
            </a:r>
            <a:r>
              <a:rPr lang="en-US" altLang="ko-KR" dirty="0" err="1"/>
              <a:t>newshape</a:t>
            </a:r>
            <a:r>
              <a:rPr lang="en-US" altLang="ko-KR" dirty="0"/>
              <a:t>, order='C</a:t>
            </a:r>
            <a:r>
              <a:rPr lang="en-US" altLang="ko-KR" dirty="0" smtClean="0"/>
              <a:t>')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array-like, </a:t>
            </a:r>
            <a:r>
              <a:rPr lang="en-US" altLang="ko-KR" dirty="0" err="1" smtClean="0"/>
              <a:t>newshape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tuple, </a:t>
            </a:r>
          </a:p>
          <a:p>
            <a:pPr marL="457200" lvl="1" indent="0" fontAlgn="base">
              <a:buNone/>
            </a:pPr>
            <a:r>
              <a:rPr lang="en-US" altLang="ko-KR" dirty="0" smtClean="0"/>
              <a:t>order</a:t>
            </a:r>
            <a:r>
              <a:rPr lang="ko-KR" altLang="en-US" dirty="0" smtClean="0"/>
              <a:t>는</a:t>
            </a:r>
            <a:r>
              <a:rPr lang="en-US" altLang="ko-KR" dirty="0" smtClean="0"/>
              <a:t>'C</a:t>
            </a:r>
            <a:r>
              <a:rPr lang="en-US" altLang="ko-KR" dirty="0"/>
              <a:t>', 'F', </a:t>
            </a:r>
            <a:r>
              <a:rPr lang="en-US" altLang="ko-KR" dirty="0" smtClean="0"/>
              <a:t>'A‘</a:t>
            </a:r>
            <a:r>
              <a:rPr lang="ko-KR" altLang="en-US" dirty="0" smtClean="0"/>
              <a:t>로 처리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reshape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96952"/>
            <a:ext cx="389499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755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concatenate((a1, a2, ...), </a:t>
            </a:r>
            <a:r>
              <a:rPr lang="en-US" altLang="ko-KR" dirty="0" smtClean="0"/>
              <a:t>axis=0)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연결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concatenate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</a:t>
            </a:r>
            <a:endParaRPr lang="ko-KR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356992"/>
            <a:ext cx="3744416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7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concatenate((a1, a2, ...), </a:t>
            </a:r>
            <a:r>
              <a:rPr lang="en-US" altLang="ko-KR" dirty="0" smtClean="0"/>
              <a:t>axis=0)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연결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concatenate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n</a:t>
            </a:r>
            <a:r>
              <a:rPr lang="ko-KR" altLang="en-US" dirty="0" smtClean="0"/>
              <a:t>차원 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780928"/>
            <a:ext cx="3384376" cy="3661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765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fr-FR" altLang="ko-KR" dirty="0" smtClean="0"/>
              <a:t>np.newaxis </a:t>
            </a:r>
            <a:r>
              <a:rPr lang="ko-KR" altLang="en-US" dirty="0" smtClean="0"/>
              <a:t>변수는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처리와 같이 사용해서 축을 바꿈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 배열은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열 배열로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3</a:t>
            </a:r>
            <a:r>
              <a:rPr lang="ko-KR" altLang="en-US" dirty="0" smtClean="0"/>
              <a:t>열 배열은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배열로 변환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smtClean="0"/>
              <a:t>np.newaxis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140968"/>
            <a:ext cx="3456384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443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 </a:t>
            </a:r>
            <a:r>
              <a:rPr lang="ko-KR" altLang="en-US" dirty="0" smtClean="0"/>
              <a:t>배열에 대한 </a:t>
            </a:r>
            <a:r>
              <a:rPr lang="en-US" altLang="ko-KR" dirty="0" smtClean="0"/>
              <a:t>Reps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axis </a:t>
            </a:r>
            <a:r>
              <a:rPr lang="ko-KR" altLang="en-US" dirty="0" smtClean="0"/>
              <a:t>축에 따른 반복을 표시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err="1"/>
              <a:t>numpy.tile</a:t>
            </a:r>
            <a:r>
              <a:rPr lang="en-US" altLang="ko-KR" dirty="0"/>
              <a:t>(A, reps)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tile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34074" y="2924944"/>
            <a:ext cx="3941982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x </a:t>
            </a:r>
            <a:r>
              <a:rPr lang="en-US" altLang="ko-KR" dirty="0"/>
              <a:t>= </a:t>
            </a:r>
            <a:r>
              <a:rPr lang="en-US" altLang="ko-KR" dirty="0" err="1"/>
              <a:t>np.array</a:t>
            </a:r>
            <a:r>
              <a:rPr lang="en-US" altLang="ko-KR" dirty="0"/>
              <a:t>([ [1, 2], [3, 4]]) </a:t>
            </a:r>
            <a:endParaRPr lang="en-US" altLang="ko-KR" dirty="0" smtClean="0"/>
          </a:p>
          <a:p>
            <a:r>
              <a:rPr lang="en-US" altLang="ko-KR" dirty="0" err="1" smtClean="0"/>
              <a:t>np.tile</a:t>
            </a:r>
            <a:r>
              <a:rPr lang="en-US" altLang="ko-KR" dirty="0" smtClean="0"/>
              <a:t>(x</a:t>
            </a:r>
            <a:r>
              <a:rPr lang="en-US" altLang="ko-KR" dirty="0"/>
              <a:t>, (3,4))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600" y="5013175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Reps</a:t>
            </a:r>
            <a:r>
              <a:rPr lang="ko-KR" altLang="en-US" dirty="0" smtClean="0"/>
              <a:t>가 스칼라 값은 배수만큼 증가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Reps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벡터값</a:t>
            </a:r>
            <a:r>
              <a:rPr lang="ko-KR" altLang="en-US" dirty="0" smtClean="0"/>
              <a:t> 일 경우 행과 열에 따라 추가</a:t>
            </a:r>
            <a:endParaRPr lang="ko-KR" altLang="en-US" dirty="0"/>
          </a:p>
        </p:txBody>
      </p:sp>
      <p:pic>
        <p:nvPicPr>
          <p:cNvPr id="20482" name="Picture 2" descr="Illustrating the way of working of the tile meth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564904"/>
            <a:ext cx="2886075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52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Tile </a:t>
            </a:r>
            <a:r>
              <a:rPr lang="ko-KR" altLang="en-US" dirty="0" smtClean="0"/>
              <a:t>함수를 이용해서 </a:t>
            </a:r>
            <a:r>
              <a:rPr lang="en-US" altLang="ko-KR" dirty="0" err="1" smtClean="0"/>
              <a:t>array_like</a:t>
            </a:r>
            <a:r>
              <a:rPr lang="ko-KR" altLang="en-US" dirty="0" smtClean="0"/>
              <a:t>를 모형에 따라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변환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156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Array_like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변환</a:t>
            </a:r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212976"/>
            <a:ext cx="3384376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36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row_stack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row</a:t>
            </a:r>
            <a:r>
              <a:rPr lang="ko-KR" altLang="en-US" dirty="0" smtClean="0"/>
              <a:t>단위로 통합하고 </a:t>
            </a:r>
            <a:r>
              <a:rPr lang="en-US" altLang="ko-KR" dirty="0" err="1" smtClean="0"/>
              <a:t>column_stack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단위로 통합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157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row/column stack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1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12976"/>
            <a:ext cx="30384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921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Column_stack</a:t>
            </a:r>
            <a:r>
              <a:rPr lang="ko-KR" altLang="en-US" dirty="0"/>
              <a:t>은 행은 그대로이고 열이 추가</a:t>
            </a:r>
          </a:p>
          <a:p>
            <a:pPr marL="457200" lvl="1" indent="0" fontAlgn="base">
              <a:buNone/>
            </a:pPr>
            <a:r>
              <a:rPr lang="en-US" altLang="ko-KR" dirty="0" err="1"/>
              <a:t>Row_stack</a:t>
            </a:r>
            <a:r>
              <a:rPr lang="ko-KR" altLang="en-US" dirty="0"/>
              <a:t>은 열은 그대로이고 행의 추가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158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row/column stack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2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423" y="3447053"/>
            <a:ext cx="32861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245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count_nonzero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개수 확인 및 </a:t>
            </a:r>
            <a:r>
              <a:rPr lang="en-US" altLang="ko-KR" dirty="0" err="1" smtClean="0"/>
              <a:t>flatnonzero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인덱스를 식별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nonzero </a:t>
            </a:r>
            <a:r>
              <a:rPr lang="ko-KR" altLang="en-US" dirty="0" smtClean="0"/>
              <a:t>확인 함수 </a:t>
            </a:r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140968"/>
            <a:ext cx="55245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026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</a:t>
            </a:r>
            <a:r>
              <a:rPr lang="en-US" altLang="ko-KR" dirty="0" smtClean="0"/>
              <a:t>ist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 성능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628800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/>
              <a:t>numpy.ndarray</a:t>
            </a:r>
            <a:r>
              <a:rPr lang="ko-KR" altLang="en-US" sz="2800" dirty="0" smtClean="0"/>
              <a:t>로 계산시 </a:t>
            </a:r>
            <a:r>
              <a:rPr lang="en-US" altLang="ko-KR" sz="2800" dirty="0" smtClean="0"/>
              <a:t>python list </a:t>
            </a:r>
            <a:r>
              <a:rPr lang="ko-KR" altLang="en-US" sz="2800" dirty="0" smtClean="0"/>
              <a:t>타입에 비해 계산 속도가 빠름</a:t>
            </a:r>
            <a:endParaRPr lang="ko-KR" altLang="en-US" sz="2800" dirty="0"/>
          </a:p>
        </p:txBody>
      </p:sp>
      <p:pic>
        <p:nvPicPr>
          <p:cNvPr id="382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80928"/>
            <a:ext cx="472440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9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5433941"/>
            <a:ext cx="3457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24128" y="3356992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배열을 </a:t>
            </a:r>
            <a:r>
              <a:rPr lang="en-US" altLang="ko-KR" dirty="0" smtClean="0"/>
              <a:t>c</a:t>
            </a:r>
            <a:r>
              <a:rPr lang="ko-KR" altLang="en-US" dirty="0" smtClean="0"/>
              <a:t>언어처럼 관리하므로 별도의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구성하지 않으므로 계산속도 빠름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3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File </a:t>
            </a:r>
            <a:r>
              <a:rPr lang="ko-KR" altLang="en-US" dirty="0" smtClean="0"/>
              <a:t>처리  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3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생성된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파일에 저장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확장자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nd</a:t>
            </a:r>
            <a:r>
              <a:rPr lang="en-US" altLang="ko-KR" dirty="0" smtClean="0"/>
              <a:t>)</a:t>
            </a:r>
            <a:r>
              <a:rPr lang="ko-KR" altLang="en-US" dirty="0" smtClean="0"/>
              <a:t>했다가 다시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해서  처리가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save/load : </a:t>
            </a:r>
            <a:r>
              <a:rPr lang="ko-KR" altLang="en-US" dirty="0" smtClean="0"/>
              <a:t>파일 처리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700" y="2924944"/>
            <a:ext cx="6086475" cy="3283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331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162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numpy.random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array </a:t>
            </a:r>
            <a:r>
              <a:rPr lang="ko-KR" altLang="en-US" dirty="0" smtClean="0"/>
              <a:t>생성하기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1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주요 생성 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67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rand(</a:t>
            </a:r>
            <a:r>
              <a:rPr lang="ko-KR" altLang="en-US" dirty="0" smtClean="0"/>
              <a:t>균등분포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따라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생성 모양이 없을 경우는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값을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rand : </a:t>
            </a:r>
            <a:r>
              <a:rPr lang="en-US" altLang="ko-KR" dirty="0"/>
              <a:t>uniform distribution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80" y="2852936"/>
            <a:ext cx="337128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492896"/>
            <a:ext cx="35528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23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randn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정규분포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따라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생성 모양이 없을 경우는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값을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randn</a:t>
            </a:r>
            <a:r>
              <a:rPr lang="en-US" altLang="ko-KR" dirty="0" smtClean="0"/>
              <a:t> : </a:t>
            </a:r>
            <a:r>
              <a:rPr lang="en-US" altLang="ko-KR" sz="3600" dirty="0"/>
              <a:t>"standard </a:t>
            </a:r>
            <a:r>
              <a:rPr lang="en-US" altLang="ko-KR" sz="3600" dirty="0" err="1" smtClean="0"/>
              <a:t>normal"distribution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2780928"/>
            <a:ext cx="3960439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80928"/>
            <a:ext cx="3528392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04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randint</a:t>
            </a:r>
            <a:r>
              <a:rPr lang="en-US" altLang="ko-KR" dirty="0"/>
              <a:t>(low, high=None, size=None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최저값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최고값</a:t>
            </a:r>
            <a:r>
              <a:rPr lang="en-US" altLang="ko-KR" dirty="0" smtClean="0"/>
              <a:t>-1, </a:t>
            </a:r>
            <a:r>
              <a:rPr lang="ko-KR" altLang="en-US" dirty="0" smtClean="0"/>
              <a:t>총 길이 인자를 넣어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리턴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Size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선언시</a:t>
            </a:r>
            <a:r>
              <a:rPr lang="ko-KR" altLang="en-US" dirty="0" smtClean="0"/>
              <a:t> 다차원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randint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068960"/>
            <a:ext cx="4032448" cy="358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24944"/>
            <a:ext cx="364807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82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random_sample</a:t>
            </a:r>
            <a:r>
              <a:rPr lang="en-US" altLang="ko-KR" dirty="0"/>
              <a:t>(size=None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random_sample</a:t>
            </a:r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4104456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868149"/>
            <a:ext cx="36004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073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ranf</a:t>
            </a:r>
            <a:r>
              <a:rPr lang="en-US" altLang="ko-KR" dirty="0" smtClean="0"/>
              <a:t>(size=None)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ranf</a:t>
            </a:r>
            <a:endParaRPr lang="ko-KR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32245"/>
            <a:ext cx="48387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3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random(size=None)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random</a:t>
            </a:r>
            <a:endParaRPr lang="ko-KR" alt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29000"/>
            <a:ext cx="48006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06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12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Random generator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50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size</a:t>
            </a:r>
            <a:r>
              <a:rPr lang="ko-KR" altLang="en-US" sz="2800" dirty="0"/>
              <a:t>를 </a:t>
            </a:r>
            <a:r>
              <a:rPr lang="en-US" altLang="ko-KR" sz="2800" dirty="0"/>
              <a:t>argument</a:t>
            </a:r>
            <a:r>
              <a:rPr lang="ko-KR" altLang="en-US" sz="2800" dirty="0"/>
              <a:t>로 취하는데 기본값은 </a:t>
            </a:r>
            <a:r>
              <a:rPr lang="en-US" altLang="ko-KR" sz="2800" dirty="0"/>
              <a:t>None</a:t>
            </a:r>
            <a:r>
              <a:rPr lang="ko-KR" altLang="en-US" sz="2800" dirty="0"/>
              <a:t>이다</a:t>
            </a:r>
            <a:r>
              <a:rPr lang="en-US" altLang="ko-KR" sz="2800" dirty="0"/>
              <a:t>. </a:t>
            </a:r>
            <a:r>
              <a:rPr lang="ko-KR" altLang="en-US" sz="2800" dirty="0"/>
              <a:t>만약 </a:t>
            </a:r>
            <a:r>
              <a:rPr lang="en-US" altLang="ko-KR" sz="2800" dirty="0"/>
              <a:t>size</a:t>
            </a:r>
            <a:r>
              <a:rPr lang="ko-KR" altLang="en-US" sz="2800" dirty="0"/>
              <a:t>가 </a:t>
            </a:r>
            <a:r>
              <a:rPr lang="en-US" altLang="ko-KR" sz="2800" dirty="0"/>
              <a:t>None</a:t>
            </a:r>
            <a:r>
              <a:rPr lang="ko-KR" altLang="en-US" sz="2800" dirty="0"/>
              <a:t>이라면</a:t>
            </a:r>
            <a:r>
              <a:rPr lang="en-US" altLang="ko-KR" sz="2800" dirty="0"/>
              <a:t>, </a:t>
            </a:r>
            <a:r>
              <a:rPr lang="ko-KR" altLang="en-US" sz="2800" dirty="0"/>
              <a:t>하나의 값이 생성되고 반환된다</a:t>
            </a:r>
            <a:r>
              <a:rPr lang="en-US" altLang="ko-KR" sz="2800" dirty="0"/>
              <a:t>. </a:t>
            </a:r>
            <a:r>
              <a:rPr lang="ko-KR" altLang="en-US" sz="2800" dirty="0"/>
              <a:t>만약 </a:t>
            </a:r>
            <a:r>
              <a:rPr lang="en-US" altLang="ko-KR" sz="2800" dirty="0"/>
              <a:t>size</a:t>
            </a:r>
            <a:r>
              <a:rPr lang="ko-KR" altLang="en-US" sz="2800" dirty="0"/>
              <a:t>가 정수라면</a:t>
            </a:r>
            <a:r>
              <a:rPr lang="en-US" altLang="ko-KR" sz="2800" dirty="0"/>
              <a:t>, 1-D </a:t>
            </a:r>
            <a:r>
              <a:rPr lang="ko-KR" altLang="en-US" sz="2800" dirty="0"/>
              <a:t>행렬이 랜덤변수들로 채워져 반환된다</a:t>
            </a:r>
            <a:r>
              <a:rPr lang="en-US" altLang="ko-KR" sz="2800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RandomState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생성</a:t>
            </a:r>
            <a:endParaRPr lang="en-US" altLang="ko-KR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645024"/>
            <a:ext cx="511256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42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Seed</a:t>
            </a:r>
            <a:r>
              <a:rPr lang="ko-KR" altLang="en-US" sz="2800" dirty="0" smtClean="0"/>
              <a:t>는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반복 가능한 것을 처리할 때 사용하면 </a:t>
            </a:r>
            <a:r>
              <a:rPr lang="en-US" altLang="ko-KR" sz="2800" dirty="0" smtClean="0"/>
              <a:t>get-state()</a:t>
            </a:r>
            <a:r>
              <a:rPr lang="ko-KR" altLang="en-US" sz="2800" dirty="0" smtClean="0"/>
              <a:t>로 처리하면 현재 상태가 출력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RandomState</a:t>
            </a:r>
            <a:r>
              <a:rPr lang="en-US" altLang="ko-KR" dirty="0" smtClean="0"/>
              <a:t> :seed/</a:t>
            </a:r>
            <a:r>
              <a:rPr lang="en-US" altLang="ko-KR" dirty="0" err="1" smtClean="0"/>
              <a:t>get_state</a:t>
            </a:r>
            <a:endParaRPr lang="en-US" altLang="ko-KR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76" y="2852936"/>
            <a:ext cx="5991225" cy="3184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5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seed</a:t>
            </a:r>
            <a:r>
              <a:rPr lang="ko-KR" altLang="en-US" dirty="0" smtClean="0"/>
              <a:t>는 반복적인 </a:t>
            </a:r>
            <a:r>
              <a:rPr lang="en-US" altLang="ko-KR" dirty="0" smtClean="0"/>
              <a:t>random</a:t>
            </a:r>
            <a:r>
              <a:rPr lang="ko-KR" altLang="en-US" dirty="0" smtClean="0"/>
              <a:t>을 동일한 범주에서 처리하기 위한 방식으로 </a:t>
            </a:r>
            <a:r>
              <a:rPr lang="en-US" altLang="ko-KR" dirty="0" smtClean="0"/>
              <a:t>random</a:t>
            </a:r>
            <a:r>
              <a:rPr lang="ko-KR" altLang="en-US" dirty="0" smtClean="0"/>
              <a:t>변수를 고정시킴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seed </a:t>
            </a:r>
            <a:endParaRPr lang="ko-KR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403104"/>
            <a:ext cx="2952328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31269"/>
            <a:ext cx="4032448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936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Distributions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57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</a:t>
            </a:r>
            <a:r>
              <a:rPr lang="ko-KR" altLang="en-US" sz="2800" dirty="0"/>
              <a:t>은 </a:t>
            </a:r>
            <a:r>
              <a:rPr lang="en-US" altLang="ko-KR" sz="2800" dirty="0" smtClean="0"/>
              <a:t>trial , p</a:t>
            </a:r>
            <a:r>
              <a:rPr lang="ko-KR" altLang="en-US" sz="2800" dirty="0"/>
              <a:t>는 구간 </a:t>
            </a:r>
            <a:r>
              <a:rPr lang="en-US" altLang="ko-KR" sz="2800" dirty="0"/>
              <a:t>[0,1]</a:t>
            </a:r>
            <a:r>
              <a:rPr lang="ko-KR" altLang="en-US" sz="2800" dirty="0"/>
              <a:t>에 성공 </a:t>
            </a:r>
            <a:r>
              <a:rPr lang="en-US" altLang="ko-KR" sz="2800" dirty="0"/>
              <a:t>P</a:t>
            </a:r>
            <a:r>
              <a:rPr lang="ko-KR" altLang="en-US" sz="2800" dirty="0"/>
              <a:t>는 확률 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이항 </a:t>
            </a:r>
            <a:r>
              <a:rPr lang="ko-KR" altLang="en-US" sz="2800" dirty="0"/>
              <a:t>분포에서 작성한 </a:t>
            </a:r>
            <a:r>
              <a:rPr lang="ko-KR" altLang="en-US" sz="2800" dirty="0" smtClean="0"/>
              <a:t>것임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Binomial : </a:t>
            </a:r>
            <a:r>
              <a:rPr lang="ko-KR" altLang="en-US" dirty="0" smtClean="0"/>
              <a:t>이항분포</a:t>
            </a:r>
            <a:endParaRPr lang="en-US" altLang="ko-KR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66" y="2996952"/>
            <a:ext cx="26670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4005064"/>
            <a:ext cx="59340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97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[</a:t>
            </a:r>
            <a:r>
              <a:rPr lang="en-US" altLang="ko-KR" sz="2800" dirty="0"/>
              <a:t>low, </a:t>
            </a:r>
            <a:r>
              <a:rPr lang="en-US" altLang="ko-KR" sz="2800" dirty="0" smtClean="0"/>
              <a:t>high)</a:t>
            </a:r>
            <a:r>
              <a:rPr lang="ko-KR" altLang="en-US" sz="2800" dirty="0" smtClean="0"/>
              <a:t>는</a:t>
            </a:r>
            <a:r>
              <a:rPr lang="en-US" altLang="ko-KR" sz="2800" dirty="0" smtClean="0"/>
              <a:t> low</a:t>
            </a:r>
            <a:r>
              <a:rPr lang="ko-KR" altLang="en-US" sz="2800" dirty="0" smtClean="0"/>
              <a:t>를 포함하지만 </a:t>
            </a:r>
            <a:r>
              <a:rPr lang="en-US" altLang="ko-KR" sz="2800" dirty="0" smtClean="0"/>
              <a:t>high</a:t>
            </a:r>
            <a:r>
              <a:rPr lang="ko-KR" altLang="en-US" sz="2800" dirty="0" smtClean="0"/>
              <a:t>를 포함하지 않는 정규분로를 표시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Uniform </a:t>
            </a:r>
            <a:endParaRPr lang="en-US" altLang="ko-KR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708920"/>
            <a:ext cx="5553075" cy="380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890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a </a:t>
            </a:r>
            <a:r>
              <a:rPr lang="en-US" altLang="ko-KR" sz="2800" dirty="0"/>
              <a:t>standard Normal distribution (mean=0, </a:t>
            </a:r>
            <a:r>
              <a:rPr lang="en-US" altLang="ko-KR" sz="2800" dirty="0" err="1"/>
              <a:t>stdev</a:t>
            </a:r>
            <a:r>
              <a:rPr lang="en-US" altLang="ko-KR" sz="2800" dirty="0"/>
              <a:t>=1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표시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standard_normal</a:t>
            </a:r>
            <a:r>
              <a:rPr lang="en-US" altLang="ko-KR" dirty="0"/>
              <a:t> 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476" y="2708920"/>
            <a:ext cx="5600700" cy="392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33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주요 순서처</a:t>
            </a:r>
            <a:r>
              <a:rPr lang="ko-KR" altLang="en-US" dirty="0"/>
              <a:t>리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8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순열의 값인 원소로 선택된 배열의 원소를 섞기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permutation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68959"/>
            <a:ext cx="4176464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80928"/>
            <a:ext cx="3655318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716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shape, </a:t>
            </a:r>
            <a:r>
              <a:rPr lang="en-US" altLang="ko-KR" dirty="0" err="1" smtClean="0"/>
              <a:t>dtype,strides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속성이 생성됨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주요 변수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357191"/>
              </p:ext>
            </p:extLst>
          </p:nvPr>
        </p:nvGraphicFramePr>
        <p:xfrm>
          <a:off x="4211960" y="2733342"/>
          <a:ext cx="4320480" cy="3603793"/>
        </p:xfrm>
        <a:graphic>
          <a:graphicData uri="http://schemas.openxmlformats.org/drawingml/2006/table">
            <a:tbl>
              <a:tblPr/>
              <a:tblGrid>
                <a:gridCol w="1273928"/>
                <a:gridCol w="3046552"/>
              </a:tblGrid>
              <a:tr h="28991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dirty="0" smtClean="0">
                          <a:effectLst/>
                        </a:rPr>
                        <a:t>변수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07366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ndarray.ndim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차원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74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ndarray.shape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다차원 모습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63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ndarray.size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원소의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갯수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21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ndarray.dtype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 타입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39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ndarray.itemsize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원소의 사이즈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23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ndarray.data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데이터는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itemsize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크기의 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hex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값으로 표현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6912"/>
            <a:ext cx="26574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06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choice(a, size=None, replace=True, </a:t>
            </a:r>
            <a:r>
              <a:rPr lang="en-US" altLang="ko-KR" dirty="0" smtClean="0"/>
              <a:t>p=None)</a:t>
            </a:r>
          </a:p>
          <a:p>
            <a:pPr marL="457200" lvl="1" indent="0" fontAlgn="base">
              <a:buNone/>
            </a:pPr>
            <a:r>
              <a:rPr lang="en-US" altLang="ko-KR" dirty="0" smtClean="0"/>
              <a:t>A</a:t>
            </a:r>
            <a:r>
              <a:rPr lang="ko-KR" altLang="en-US" dirty="0" smtClean="0"/>
              <a:t>값을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size</a:t>
            </a:r>
            <a:r>
              <a:rPr lang="ko-KR" altLang="en-US" dirty="0" smtClean="0"/>
              <a:t>는 모형</a:t>
            </a:r>
            <a:r>
              <a:rPr lang="en-US" altLang="ko-KR" dirty="0" smtClean="0"/>
              <a:t>, p</a:t>
            </a:r>
            <a:r>
              <a:rPr lang="ko-KR" altLang="en-US" dirty="0" smtClean="0"/>
              <a:t>는 나오는 원소에 대한 확률을 정의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choice : </a:t>
            </a:r>
            <a:r>
              <a:rPr lang="en-US" altLang="ko-KR" dirty="0" err="1" smtClean="0"/>
              <a:t>int</a:t>
            </a:r>
            <a:endParaRPr lang="ko-KR" altLang="en-US" dirty="0"/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0928"/>
            <a:ext cx="4032448" cy="3930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068960"/>
            <a:ext cx="4104456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678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lnSpc>
                <a:spcPct val="110000"/>
              </a:lnSpc>
              <a:buNone/>
            </a:pPr>
            <a:r>
              <a:rPr lang="en-US" altLang="ko-KR" dirty="0"/>
              <a:t> choice(a, size=None, replace=True, </a:t>
            </a:r>
            <a:r>
              <a:rPr lang="en-US" altLang="ko-KR" dirty="0" smtClean="0"/>
              <a:t>p=None)</a:t>
            </a:r>
          </a:p>
          <a:p>
            <a:pPr marL="457200" lvl="1" indent="0" fontAlgn="base">
              <a:lnSpc>
                <a:spcPct val="110000"/>
              </a:lnSpc>
              <a:buNone/>
            </a:pPr>
            <a:r>
              <a:rPr lang="en-US" altLang="ko-KR" dirty="0"/>
              <a:t>a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array, size</a:t>
            </a:r>
            <a:r>
              <a:rPr lang="ko-KR" altLang="en-US" dirty="0" smtClean="0"/>
              <a:t>는 모형</a:t>
            </a:r>
            <a:r>
              <a:rPr lang="en-US" altLang="ko-KR" dirty="0" smtClean="0"/>
              <a:t>,replace=False</a:t>
            </a:r>
            <a:r>
              <a:rPr lang="ko-KR" altLang="en-US" dirty="0" smtClean="0"/>
              <a:t>는 사이즈 </a:t>
            </a:r>
            <a:endParaRPr lang="en-US" altLang="ko-KR" dirty="0" smtClean="0"/>
          </a:p>
          <a:p>
            <a:pPr marL="457200" lvl="1" indent="0" fontAlgn="base">
              <a:lnSpc>
                <a:spcPct val="110000"/>
              </a:lnSpc>
              <a:buNone/>
            </a:pPr>
            <a:r>
              <a:rPr lang="ko-KR" altLang="en-US" dirty="0" smtClean="0"/>
              <a:t>변경 불가</a:t>
            </a:r>
            <a:r>
              <a:rPr lang="en-US" altLang="ko-KR" dirty="0" smtClean="0"/>
              <a:t>, p</a:t>
            </a:r>
            <a:r>
              <a:rPr lang="ko-KR" altLang="en-US" dirty="0" smtClean="0"/>
              <a:t>는 나오는 원소에 대한 확률을 정의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choice : replace </a:t>
            </a:r>
            <a:r>
              <a:rPr lang="ko-KR" altLang="en-US" dirty="0" smtClean="0"/>
              <a:t>속</a:t>
            </a:r>
            <a:r>
              <a:rPr lang="ko-KR" altLang="en-US" dirty="0"/>
              <a:t>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717032"/>
            <a:ext cx="54102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12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선택된 배열의 원소를 섞기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shuffle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84984"/>
            <a:ext cx="3600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718246"/>
            <a:ext cx="29337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1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선형대수 기초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58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184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차원 이해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11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차원이해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10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차원</a:t>
            </a:r>
            <a:r>
              <a:rPr lang="en-US" altLang="ko-KR" dirty="0"/>
              <a:t>(</a:t>
            </a:r>
            <a:r>
              <a:rPr lang="ko-KR" altLang="en-US" dirty="0"/>
              <a:t>次元</a:t>
            </a:r>
            <a:r>
              <a:rPr lang="en-US" altLang="ko-KR" dirty="0"/>
              <a:t>)</a:t>
            </a:r>
            <a:r>
              <a:rPr lang="ko-KR" altLang="en-US" dirty="0"/>
              <a:t>은 수학에서 공간 내에 있는 점 등의 위치를 나타내기 위해 필요한 축의 개수를 </a:t>
            </a:r>
            <a:r>
              <a:rPr lang="ko-KR" altLang="en-US" dirty="0" smtClean="0"/>
              <a:t>말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기</a:t>
            </a:r>
            <a:r>
              <a:rPr lang="ko-KR" altLang="en-US" dirty="0"/>
              <a:t>하</a:t>
            </a:r>
            <a:r>
              <a:rPr lang="en-US" altLang="ko-KR" dirty="0" smtClean="0"/>
              <a:t> 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pic>
        <p:nvPicPr>
          <p:cNvPr id="384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3645024"/>
            <a:ext cx="63627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39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Tensor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</a:t>
            </a:r>
            <a:r>
              <a:rPr lang="ko-KR" altLang="en-US" dirty="0" smtClean="0"/>
              <a:t>차원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표시</a:t>
            </a:r>
            <a:r>
              <a:rPr lang="en-US" altLang="ko-KR" dirty="0" smtClean="0"/>
              <a:t>, 1</a:t>
            </a:r>
            <a:r>
              <a:rPr lang="ko-KR" altLang="en-US" dirty="0" smtClean="0"/>
              <a:t>차원은 벡터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차원은 </a:t>
            </a:r>
            <a:r>
              <a:rPr lang="en-US" altLang="ko-KR" dirty="0" smtClean="0"/>
              <a:t>matrix, 3</a:t>
            </a:r>
            <a:r>
              <a:rPr lang="ko-KR" altLang="en-US" dirty="0" smtClean="0"/>
              <a:t>차원은 </a:t>
            </a:r>
            <a:r>
              <a:rPr lang="en-US" altLang="ko-KR" dirty="0" smtClean="0"/>
              <a:t>cube, 4</a:t>
            </a:r>
            <a:r>
              <a:rPr lang="ko-KR" altLang="en-US" dirty="0" smtClean="0"/>
              <a:t>차원은 </a:t>
            </a:r>
            <a:r>
              <a:rPr lang="en-US" altLang="ko-KR" dirty="0" smtClean="0"/>
              <a:t>cube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, vector, 5</a:t>
            </a:r>
            <a:r>
              <a:rPr lang="ko-KR" altLang="en-US" dirty="0" smtClean="0"/>
              <a:t>차원은 </a:t>
            </a:r>
            <a:r>
              <a:rPr lang="en-US" altLang="ko-KR" dirty="0" smtClean="0"/>
              <a:t>cube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matrix, 6</a:t>
            </a:r>
            <a:r>
              <a:rPr lang="ko-KR" altLang="en-US" dirty="0" smtClean="0"/>
              <a:t>차원은 </a:t>
            </a:r>
            <a:r>
              <a:rPr lang="en-US" altLang="ko-KR" dirty="0" smtClean="0"/>
              <a:t>cube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cube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tensor 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pic>
        <p:nvPicPr>
          <p:cNvPr id="382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968" y="3284984"/>
            <a:ext cx="5857875" cy="331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0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188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Vector </a:t>
            </a:r>
            <a:r>
              <a:rPr lang="ko-KR" altLang="en-US" dirty="0"/>
              <a:t>이해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90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벡터</a:t>
            </a:r>
            <a:r>
              <a:rPr lang="ko-KR" altLang="en-US" dirty="0"/>
              <a:t>란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7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일차원과</a:t>
            </a:r>
            <a:r>
              <a:rPr lang="ko-KR" altLang="en-US" sz="2800" dirty="0" smtClean="0"/>
              <a:t> 다차원의 원소 개수를 </a:t>
            </a:r>
            <a:r>
              <a:rPr lang="en-US" altLang="ko-KR" sz="2800" dirty="0" err="1" smtClean="0"/>
              <a:t>len</a:t>
            </a:r>
            <a:r>
              <a:rPr lang="en-US" altLang="ko-KR" sz="2800" dirty="0" smtClean="0"/>
              <a:t>()</a:t>
            </a:r>
            <a:r>
              <a:rPr lang="ko-KR" altLang="en-US" sz="2800" dirty="0" smtClean="0"/>
              <a:t>함수로 처리시 다른 결과가 나옴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: </a:t>
            </a:r>
            <a:r>
              <a:rPr lang="ko-KR" altLang="en-US" dirty="0"/>
              <a:t>주요 변수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893591"/>
              </p:ext>
            </p:extLst>
          </p:nvPr>
        </p:nvGraphicFramePr>
        <p:xfrm>
          <a:off x="4932040" y="2836804"/>
          <a:ext cx="3660114" cy="3924167"/>
        </p:xfrm>
        <a:graphic>
          <a:graphicData uri="http://schemas.openxmlformats.org/drawingml/2006/table">
            <a:tbl>
              <a:tblPr/>
              <a:tblGrid>
                <a:gridCol w="1423378"/>
                <a:gridCol w="2236736"/>
              </a:tblGrid>
              <a:tr h="31112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dirty="0" smtClean="0">
                          <a:effectLst/>
                        </a:rPr>
                        <a:t>변수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9370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ndarray.real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생성된 복소수에서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실수값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99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ndarray.imag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생성된 복소수에서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허수값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19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ndarray.strides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원소의 크기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761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ndarray.base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다른 곳에 할당할 경우 그 원천에 대한 것을 가지고 있음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584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</a:t>
                      </a:r>
                      <a:r>
                        <a:rPr lang="en-US" altLang="ko-KR" sz="1200" dirty="0" err="1" smtClean="0"/>
                        <a:t>flat</a:t>
                      </a:r>
                      <a:endParaRPr lang="en-US" altLang="ko-KR" sz="1200" dirty="0" smtClean="0"/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객체가 차원을 가질 경우 하나로 연계해서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처리 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8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역핼력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36805"/>
            <a:ext cx="374332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4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스칼라는 </a:t>
            </a:r>
            <a:r>
              <a:rPr lang="en-US" altLang="ko-KR" dirty="0" smtClean="0"/>
              <a:t>number, vector</a:t>
            </a:r>
            <a:r>
              <a:rPr lang="ko-KR" altLang="en-US" dirty="0" smtClean="0"/>
              <a:t>는 숫자들의 </a:t>
            </a:r>
            <a:r>
              <a:rPr lang="en-US" altLang="ko-KR" dirty="0" smtClean="0"/>
              <a:t>list(row or column), matrix</a:t>
            </a:r>
            <a:r>
              <a:rPr lang="ko-KR" altLang="en-US" dirty="0" smtClean="0"/>
              <a:t>는 숫자들의 </a:t>
            </a:r>
            <a:r>
              <a:rPr lang="en-US" altLang="ko-KR" dirty="0" smtClean="0"/>
              <a:t>array( rows, columns) </a:t>
            </a:r>
            <a:r>
              <a:rPr lang="ko-KR" altLang="en-US" dirty="0"/>
              <a:t>그</a:t>
            </a:r>
            <a:r>
              <a:rPr lang="ko-KR" altLang="en-US" dirty="0" smtClean="0"/>
              <a:t>리고 </a:t>
            </a:r>
            <a:r>
              <a:rPr lang="en-US" altLang="ko-KR" dirty="0" smtClean="0"/>
              <a:t>vector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Matrix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스칼라</a:t>
            </a:r>
            <a:r>
              <a:rPr lang="en-US" altLang="ko-KR" dirty="0" smtClean="0"/>
              <a:t>/</a:t>
            </a:r>
            <a:r>
              <a:rPr lang="ko-KR" altLang="en-US" dirty="0" smtClean="0"/>
              <a:t>벡터</a:t>
            </a:r>
            <a:r>
              <a:rPr lang="en-US" altLang="ko-KR" dirty="0" smtClean="0"/>
              <a:t>/</a:t>
            </a:r>
            <a:r>
              <a:rPr lang="ko-KR" altLang="en-US" dirty="0" smtClean="0"/>
              <a:t>행렬</a:t>
            </a:r>
            <a:endParaRPr lang="ko-KR" altLang="en-US" dirty="0"/>
          </a:p>
        </p:txBody>
      </p:sp>
      <p:pic>
        <p:nvPicPr>
          <p:cNvPr id="30722" name="Picture 2" descr="https://www.mathsisfun.com/algebra/images/scalar-vector-matrix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84984"/>
            <a:ext cx="6336704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491880" y="562317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벡터는 </a:t>
            </a:r>
            <a:r>
              <a:rPr lang="en-US" altLang="ko-KR" dirty="0"/>
              <a:t>tail</a:t>
            </a:r>
            <a:r>
              <a:rPr lang="ko-KR" altLang="en-US" dirty="0"/>
              <a:t>부터 </a:t>
            </a:r>
            <a:r>
              <a:rPr lang="en-US" altLang="ko-KR" dirty="0"/>
              <a:t>head</a:t>
            </a:r>
            <a:r>
              <a:rPr lang="ko-KR" altLang="en-US" dirty="0"/>
              <a:t>까지의 유향선분으로 표시 </a:t>
            </a:r>
          </a:p>
        </p:txBody>
      </p:sp>
      <p:pic>
        <p:nvPicPr>
          <p:cNvPr id="7" name="Picture 8" descr="https://www.mathsisfun.com/algebra/images/vector-notati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76" y="5623173"/>
            <a:ext cx="1804055" cy="96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22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벡터는 방향과 크기로 특징 지어지는 </a:t>
            </a:r>
            <a:r>
              <a:rPr lang="ko-KR" altLang="en-US" dirty="0" err="1"/>
              <a:t>물리량을</a:t>
            </a:r>
            <a:r>
              <a:rPr lang="ko-KR" altLang="en-US" dirty="0"/>
              <a:t> </a:t>
            </a:r>
            <a:r>
              <a:rPr lang="ko-KR" altLang="en-US" dirty="0" smtClean="0"/>
              <a:t>나타내면 </a:t>
            </a:r>
            <a:r>
              <a:rPr lang="en-US" altLang="ko-KR" dirty="0" smtClean="0"/>
              <a:t> </a:t>
            </a:r>
            <a:r>
              <a:rPr lang="ko-KR" altLang="en-US" dirty="0" smtClean="0"/>
              <a:t>벡터의 </a:t>
            </a:r>
            <a:r>
              <a:rPr lang="ko-KR" altLang="en-US" dirty="0"/>
              <a:t>길이는 </a:t>
            </a:r>
            <a:r>
              <a:rPr lang="ko-KR" altLang="en-US" dirty="0" smtClean="0"/>
              <a:t>크기와  방향을 표시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vector</a:t>
            </a:r>
            <a:endParaRPr lang="ko-KR" altLang="en-US" dirty="0"/>
          </a:p>
        </p:txBody>
      </p:sp>
      <p:pic>
        <p:nvPicPr>
          <p:cNvPr id="385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573016"/>
            <a:ext cx="441389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5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830191"/>
            <a:ext cx="300037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015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/>
              <a:t>는 벡터 </a:t>
            </a:r>
            <a:r>
              <a:rPr lang="en-US" altLang="ko-KR" dirty="0"/>
              <a:t>1xN, Nx1, </a:t>
            </a:r>
            <a:r>
              <a:rPr lang="ko-KR" altLang="en-US" dirty="0"/>
              <a:t>그리고 </a:t>
            </a:r>
            <a:r>
              <a:rPr lang="en-US" altLang="ko-KR" dirty="0"/>
              <a:t>N</a:t>
            </a:r>
            <a:r>
              <a:rPr lang="ko-KR" altLang="en-US" dirty="0"/>
              <a:t>크기의 </a:t>
            </a:r>
            <a:r>
              <a:rPr lang="en-US" altLang="ko-KR" dirty="0"/>
              <a:t>1</a:t>
            </a:r>
            <a:r>
              <a:rPr lang="ko-KR" altLang="en-US" dirty="0"/>
              <a:t>차원 배열이 모두 각각 </a:t>
            </a:r>
            <a:r>
              <a:rPr lang="ko-KR" altLang="en-US" dirty="0" smtClean="0"/>
              <a:t>다르며</a:t>
            </a:r>
            <a:r>
              <a:rPr lang="en-US" altLang="ko-KR" dirty="0" smtClean="0"/>
              <a:t>, </a:t>
            </a:r>
            <a:r>
              <a:rPr lang="ko-KR" altLang="en-US" dirty="0"/>
              <a:t>벡터는 그 자체로 특정 좌표를 나타내기도 하지만 방향을 나타냄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배열과 </a:t>
            </a:r>
            <a:r>
              <a:rPr lang="en-US" altLang="ko-KR" dirty="0" err="1" smtClean="0"/>
              <a:t>vertor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749222"/>
              </p:ext>
            </p:extLst>
          </p:nvPr>
        </p:nvGraphicFramePr>
        <p:xfrm>
          <a:off x="755576" y="3429000"/>
          <a:ext cx="7416825" cy="235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75"/>
                <a:gridCol w="2472275"/>
                <a:gridCol w="2472275"/>
              </a:tblGrid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scalar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배열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vector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정적 위치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정적 위치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변위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속도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힘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방향성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단순 값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행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열 구분 없음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행벡터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열벡터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28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0130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스칼라</a:t>
            </a:r>
            <a:r>
              <a:rPr lang="en-US" altLang="ko-KR" sz="2800" dirty="0"/>
              <a:t>/</a:t>
            </a:r>
            <a:r>
              <a:rPr lang="ko-KR" altLang="en-US" sz="2800" dirty="0"/>
              <a:t>벡터</a:t>
            </a:r>
            <a:r>
              <a:rPr lang="en-US" altLang="ko-KR" sz="2800" dirty="0"/>
              <a:t>/</a:t>
            </a:r>
            <a:r>
              <a:rPr lang="ko-KR" altLang="en-US" sz="2800" dirty="0"/>
              <a:t>행렬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/</a:t>
            </a:r>
            <a:r>
              <a:rPr lang="ko-KR" altLang="en-US" dirty="0"/>
              <a:t>벡터</a:t>
            </a:r>
            <a:r>
              <a:rPr lang="en-US" altLang="ko-KR" dirty="0"/>
              <a:t>/</a:t>
            </a:r>
            <a:r>
              <a:rPr lang="ko-KR" altLang="en-US" dirty="0" smtClean="0"/>
              <a:t>행렬 예</a:t>
            </a:r>
            <a:r>
              <a:rPr lang="ko-KR" altLang="en-US" dirty="0"/>
              <a:t>시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15" y="3269709"/>
            <a:ext cx="357187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98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Vector </a:t>
            </a:r>
            <a:r>
              <a:rPr lang="ko-KR" altLang="en-US" dirty="0" smtClean="0"/>
              <a:t>크기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크기는 </a:t>
            </a:r>
            <a:r>
              <a:rPr lang="en-US" altLang="ko-KR" dirty="0"/>
              <a:t>||v|| =  </a:t>
            </a:r>
            <a:r>
              <a:rPr lang="en-US" altLang="ko-KR" dirty="0" err="1"/>
              <a:t>sqrt</a:t>
            </a:r>
            <a:r>
              <a:rPr lang="en-US" altLang="ko-KR" dirty="0"/>
              <a:t>(v0^2 + v1^2 + v2^2... + vn^2</a:t>
            </a:r>
            <a:r>
              <a:rPr lang="en-US" altLang="ko-KR" dirty="0" smtClean="0"/>
              <a:t>) </a:t>
            </a:r>
            <a:r>
              <a:rPr lang="ko-KR" altLang="en-US" dirty="0" smtClean="0"/>
              <a:t>로 표현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 크기</a:t>
            </a:r>
            <a:endParaRPr lang="ko-KR" altLang="en-US" dirty="0"/>
          </a:p>
        </p:txBody>
      </p:sp>
      <p:pic>
        <p:nvPicPr>
          <p:cNvPr id="19458" name="Picture 2" descr="https://www.mathsisfun.com/algebra/images/vector-mag-di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114768"/>
            <a:ext cx="253365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499992" y="5157192"/>
            <a:ext cx="41703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벡터 </a:t>
            </a:r>
            <a:r>
              <a:rPr lang="en-US" altLang="ko-KR" dirty="0"/>
              <a:t> </a:t>
            </a:r>
            <a:r>
              <a:rPr lang="en-US" altLang="ko-KR" b="1" dirty="0"/>
              <a:t>b</a:t>
            </a:r>
            <a:r>
              <a:rPr lang="en-US" altLang="ko-KR" dirty="0"/>
              <a:t> = (6,8) </a:t>
            </a:r>
            <a:r>
              <a:rPr lang="ko-KR" altLang="en-US" dirty="0" smtClean="0"/>
              <a:t>의 크기</a:t>
            </a:r>
            <a:endParaRPr lang="en-US" altLang="ko-KR" dirty="0"/>
          </a:p>
          <a:p>
            <a:r>
              <a:rPr lang="en-US" altLang="ko-KR" dirty="0"/>
              <a:t>|</a:t>
            </a:r>
            <a:r>
              <a:rPr lang="en-US" altLang="ko-KR" b="1" dirty="0"/>
              <a:t>b</a:t>
            </a:r>
            <a:r>
              <a:rPr lang="en-US" altLang="ko-KR" dirty="0"/>
              <a:t>| = √( 6</a:t>
            </a:r>
            <a:r>
              <a:rPr lang="en-US" altLang="ko-KR" baseline="30000" dirty="0"/>
              <a:t>2</a:t>
            </a:r>
            <a:r>
              <a:rPr lang="en-US" altLang="ko-KR" dirty="0"/>
              <a:t> + 8</a:t>
            </a:r>
            <a:r>
              <a:rPr lang="en-US" altLang="ko-KR" baseline="30000" dirty="0"/>
              <a:t>2 </a:t>
            </a:r>
            <a:r>
              <a:rPr lang="en-US" altLang="ko-KR" dirty="0"/>
              <a:t>) = √( 36+64</a:t>
            </a:r>
            <a:r>
              <a:rPr lang="en-US" altLang="ko-KR" baseline="30000" dirty="0"/>
              <a:t> </a:t>
            </a:r>
            <a:r>
              <a:rPr lang="en-US" altLang="ko-KR" dirty="0"/>
              <a:t>) = √100 = 10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718686"/>
            <a:ext cx="3312368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602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길이 즉 크기를 구함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vector </a:t>
            </a:r>
            <a:r>
              <a:rPr lang="ko-KR" altLang="en-US" dirty="0" smtClean="0"/>
              <a:t>크기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3717032"/>
            <a:ext cx="3528392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664320"/>
            <a:ext cx="4314825" cy="4019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192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크기</a:t>
            </a:r>
            <a:r>
              <a:rPr lang="en-US" altLang="ko-KR" sz="2800" dirty="0" smtClean="0"/>
              <a:t>(Magnitude)</a:t>
            </a:r>
            <a:r>
              <a:rPr lang="ko-KR" altLang="en-US" sz="2800" dirty="0" smtClean="0"/>
              <a:t>는 원소들의 제곱을 더하고 이에 대한 제곱근의 값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벡터의 </a:t>
            </a:r>
            <a:r>
              <a:rPr lang="ko-KR" altLang="en-US" sz="2800" dirty="0"/>
              <a:t>크기는 </a:t>
            </a:r>
            <a:r>
              <a:rPr lang="en-US" altLang="ko-KR" sz="2800" dirty="0"/>
              <a:t>x</a:t>
            </a:r>
            <a:r>
              <a:rPr lang="ko-KR" altLang="en-US" sz="2800" dirty="0"/>
              <a:t>축의 변위와 </a:t>
            </a:r>
            <a:r>
              <a:rPr lang="en-US" altLang="ko-KR" sz="2800" dirty="0"/>
              <a:t>y</a:t>
            </a:r>
            <a:r>
              <a:rPr lang="ko-KR" altLang="en-US" sz="2800" dirty="0"/>
              <a:t>축의 변위를 이용하여 피타고라스 </a:t>
            </a:r>
            <a:r>
              <a:rPr lang="ko-KR" altLang="en-US" sz="2800" dirty="0" smtClean="0"/>
              <a:t>정리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크기 계산</a:t>
            </a:r>
            <a:endParaRPr lang="ko-KR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861480"/>
            <a:ext cx="41529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6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단위벡터</a:t>
            </a:r>
            <a:r>
              <a:rPr lang="en-US" altLang="ko-KR" dirty="0" smtClean="0"/>
              <a:t>(unit vector)</a:t>
            </a:r>
            <a:r>
              <a:rPr lang="ko-KR" altLang="en-US" dirty="0" smtClean="0"/>
              <a:t>는 크기가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벡터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단위벡터</a:t>
            </a:r>
            <a:endParaRPr lang="ko-KR" altLang="en-US" dirty="0"/>
          </a:p>
        </p:txBody>
      </p:sp>
      <p:pic>
        <p:nvPicPr>
          <p:cNvPr id="31746" name="Picture 2" descr="https://www.mathsisfun.com/algebra/images/vector-uni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60366"/>
            <a:ext cx="19716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 descr="https://www.mathsisfun.com/algebra/images/vector-unit-ha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00" y="3980751"/>
            <a:ext cx="9048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27984" y="270892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크기가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벡터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27984" y="407707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표기법은 문자에 모자</a:t>
            </a:r>
            <a:r>
              <a:rPr lang="en-US" altLang="ko-KR" dirty="0" smtClean="0"/>
              <a:t>(hat)</a:t>
            </a:r>
            <a:r>
              <a:rPr lang="ko-KR" altLang="en-US" dirty="0" smtClean="0"/>
              <a:t>을 사용해서 표시</a:t>
            </a:r>
            <a:endParaRPr lang="ko-KR" altLang="en-US" dirty="0"/>
          </a:p>
        </p:txBody>
      </p:sp>
      <p:pic>
        <p:nvPicPr>
          <p:cNvPr id="12" name="Picture 5" descr="https://www.mathsisfun.com/algebra/images/vector-unit-scal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085184"/>
            <a:ext cx="2098797" cy="131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417842" y="5517232"/>
            <a:ext cx="3754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fontAlgn="base"/>
            <a:r>
              <a:rPr lang="ko-KR" altLang="en-US" dirty="0"/>
              <a:t>모든 벡터는 단위벡터에 대해 </a:t>
            </a:r>
            <a:r>
              <a:rPr lang="en-US" altLang="ko-KR" dirty="0" err="1"/>
              <a:t>sclae</a:t>
            </a:r>
            <a:r>
              <a:rPr lang="en-US" altLang="ko-KR" dirty="0"/>
              <a:t> </a:t>
            </a:r>
            <a:r>
              <a:rPr lang="ko-KR" altLang="en-US" dirty="0"/>
              <a:t>배수 만큼의 크기를 가진 벡터</a:t>
            </a:r>
          </a:p>
        </p:txBody>
      </p:sp>
    </p:spTree>
    <p:extLst>
      <p:ext uri="{BB962C8B-B14F-4D97-AF65-F5344CB8AC3E}">
        <p14:creationId xmlns:p14="http://schemas.microsoft.com/office/powerpoint/2010/main" val="343273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해당 벡터를 </a:t>
            </a:r>
            <a:r>
              <a:rPr lang="en-US" altLang="ko-KR" dirty="0" smtClean="0"/>
              <a:t>0 ~ 1</a:t>
            </a:r>
            <a:r>
              <a:rPr lang="ko-KR" altLang="en-US" dirty="0" smtClean="0"/>
              <a:t>의 값으로 정규화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단위벡터  정규화</a:t>
            </a:r>
            <a:endParaRPr lang="ko-KR" altLang="en-US" dirty="0"/>
          </a:p>
        </p:txBody>
      </p:sp>
      <p:pic>
        <p:nvPicPr>
          <p:cNvPr id="31751" name="Picture 7" descr="http://snipd.net/wp-content/uploads/2011/05/Normalize_ve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6" y="3212976"/>
            <a:ext cx="2333625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31939"/>
            <a:ext cx="47910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09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939608" cy="5112568"/>
          </a:xfrm>
        </p:spPr>
        <p:txBody>
          <a:bodyPr>
            <a:normAutofit/>
          </a:bodyPr>
          <a:lstStyle/>
          <a:p>
            <a:pPr algn="r"/>
            <a:r>
              <a:rPr lang="en-US" altLang="ko-KR" sz="4000" dirty="0" smtClean="0"/>
              <a:t>1</a:t>
            </a:r>
            <a:r>
              <a:rPr lang="en-US" altLang="ko-KR" sz="4000" dirty="0"/>
              <a:t>. </a:t>
            </a:r>
            <a:r>
              <a:rPr lang="en-US" altLang="ko-KR" sz="4000" dirty="0" err="1" smtClean="0"/>
              <a:t>Numpy</a:t>
            </a:r>
            <a:r>
              <a:rPr lang="en-US" altLang="ko-KR" sz="4000" dirty="0" smtClean="0"/>
              <a:t>  </a:t>
            </a:r>
            <a:r>
              <a:rPr lang="ko-KR" altLang="en-US" sz="4000" dirty="0" smtClean="0"/>
              <a:t>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2.Numpy </a:t>
            </a:r>
            <a:r>
              <a:rPr lang="en-US" altLang="ko-KR" sz="4000" dirty="0" err="1" smtClean="0"/>
              <a:t>dtype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클래스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 smtClean="0"/>
              <a:t>3. </a:t>
            </a:r>
            <a:r>
              <a:rPr lang="en-US" altLang="ko-KR" sz="4000" dirty="0" err="1"/>
              <a:t>Numpy</a:t>
            </a:r>
            <a:r>
              <a:rPr lang="ko-KR" altLang="en-US" sz="4000" dirty="0" smtClean="0"/>
              <a:t> 함수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4. </a:t>
            </a:r>
            <a:r>
              <a:rPr lang="ko-KR" altLang="en-US" sz="4000" dirty="0" smtClean="0"/>
              <a:t>선형대수 기초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 smtClean="0"/>
              <a:t>5.Matplotlib </a:t>
            </a:r>
            <a:r>
              <a:rPr lang="ko-KR" altLang="en-US" sz="4000" dirty="0" smtClean="0"/>
              <a:t> </a:t>
            </a:r>
            <a:r>
              <a:rPr lang="ko-KR" altLang="en-US" sz="4000" dirty="0"/>
              <a:t>기초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 smtClean="0"/>
              <a:t>6. Pandas </a:t>
            </a:r>
            <a:r>
              <a:rPr lang="ko-KR" altLang="en-US" sz="4000" dirty="0" smtClean="0"/>
              <a:t>모듈 기초</a:t>
            </a:r>
            <a:r>
              <a:rPr lang="en-US" altLang="ko-KR" sz="4000" dirty="0" smtClean="0"/>
              <a:t>  </a:t>
            </a:r>
            <a:br>
              <a:rPr lang="en-US" altLang="ko-KR" sz="4000" dirty="0" smtClean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함수와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이중 지원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91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스칼라와 연산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72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에 대한 수치 계산은 기본 벡터화해서 배열을 만들어서 계산함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수치계산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3140013"/>
            <a:ext cx="2952328" cy="28812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+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덧셈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-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뺄셈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*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곱셈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/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나눗셈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**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제곱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%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나머지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 err="1">
              <a:solidFill>
                <a:schemeClr val="tx1"/>
              </a:solidFill>
            </a:endParaRPr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96952"/>
            <a:ext cx="2686050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859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multiply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*</a:t>
            </a:r>
            <a:r>
              <a:rPr lang="ko-KR" altLang="en-US" dirty="0" smtClean="0"/>
              <a:t>연산자와 같은 계산 결과가 나옴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multiply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곱셈</a:t>
            </a:r>
            <a:endParaRPr lang="ko-KR" altLang="en-US" dirty="0"/>
          </a:p>
        </p:txBody>
      </p:sp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284984"/>
            <a:ext cx="3456384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066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353432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The vector (8,13) and the vector (26,7) add up to the vector (34,20)</a:t>
            </a:r>
          </a:p>
          <a:p>
            <a:pPr marL="457200" lvl="1" indent="0" fontAlgn="base">
              <a:buNone/>
            </a:pPr>
            <a:r>
              <a:rPr lang="en-US" altLang="ko-KR" dirty="0"/>
              <a:t>Example: add the vectors a = (8,13) and b = (26,7)</a:t>
            </a:r>
          </a:p>
          <a:p>
            <a:pPr marL="457200" lvl="1" indent="0" fontAlgn="base">
              <a:buNone/>
            </a:pPr>
            <a:r>
              <a:rPr lang="en-US" altLang="ko-KR" dirty="0"/>
              <a:t>c = a + b</a:t>
            </a:r>
          </a:p>
          <a:p>
            <a:pPr marL="457200" lvl="1" indent="0" fontAlgn="base">
              <a:buNone/>
            </a:pPr>
            <a:r>
              <a:rPr lang="en-US" altLang="ko-KR" dirty="0"/>
              <a:t>c = (8,13) + (26,7) = (8+26,13+7) = (34,20)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r>
              <a:rPr lang="en-US" altLang="ko-KR" dirty="0" smtClean="0"/>
              <a:t>: +</a:t>
            </a:r>
            <a:endParaRPr lang="ko-KR" altLang="en-US" dirty="0"/>
          </a:p>
        </p:txBody>
      </p:sp>
      <p:pic>
        <p:nvPicPr>
          <p:cNvPr id="19460" name="Picture 4" descr="https://www.mathsisfun.com/algebra/images/vector-add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436856"/>
            <a:ext cx="4610100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79712" y="5055981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15816" y="425219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20766" y="5208381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36096" y="425936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01140" y="48713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335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두 벡터 평행 이동해 </a:t>
            </a:r>
            <a:r>
              <a:rPr lang="ko-KR" altLang="en-US" dirty="0" err="1" smtClean="0"/>
              <a:t>평행사변형을</a:t>
            </a:r>
            <a:r>
              <a:rPr lang="ko-KR" altLang="en-US" dirty="0" smtClean="0"/>
              <a:t> 만든 후 가운데 벡터가 실제 덧셈한 벡터를 표시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+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185874" y="513814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6184565" y="43231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6196304" y="4355552"/>
            <a:ext cx="1215422" cy="7825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36142" y="461843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502944" y="5301208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28665" y="454344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f</a:t>
            </a:r>
            <a:endParaRPr lang="ko-KR" altLang="en-US" sz="1200" b="1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7106748" y="43555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73465" y="4730647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6523831" y="432315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51835" y="3933056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97878"/>
            <a:ext cx="3024336" cy="257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765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방향성을 반대로 이동한  실제 벡터를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 </a:t>
            </a:r>
            <a:r>
              <a:rPr lang="en-US" altLang="ko-KR" dirty="0" smtClean="0"/>
              <a:t>: -</a:t>
            </a:r>
            <a:endParaRPr lang="ko-KR" altLang="en-US" dirty="0"/>
          </a:p>
        </p:txBody>
      </p:sp>
      <p:pic>
        <p:nvPicPr>
          <p:cNvPr id="20482" name="Picture 2" descr="https://www.mathsisfun.com/algebra/images/vector-subtrac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01372"/>
            <a:ext cx="251460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851920" y="259974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Example: subtract </a:t>
            </a:r>
            <a:r>
              <a:rPr lang="en-US" altLang="ko-KR" b="1" dirty="0"/>
              <a:t>k</a:t>
            </a:r>
            <a:r>
              <a:rPr lang="en-US" altLang="ko-KR" dirty="0"/>
              <a:t> = (4,5) from </a:t>
            </a:r>
            <a:r>
              <a:rPr lang="en-US" altLang="ko-KR" b="1" dirty="0"/>
              <a:t>v</a:t>
            </a:r>
            <a:r>
              <a:rPr lang="en-US" altLang="ko-KR" dirty="0"/>
              <a:t> = (12,2)</a:t>
            </a:r>
          </a:p>
          <a:p>
            <a:r>
              <a:rPr lang="en-US" altLang="ko-KR" b="1" dirty="0"/>
              <a:t>a</a:t>
            </a:r>
            <a:r>
              <a:rPr lang="en-US" altLang="ko-KR" dirty="0"/>
              <a:t> = </a:t>
            </a:r>
            <a:r>
              <a:rPr lang="en-US" altLang="ko-KR" b="1" dirty="0"/>
              <a:t>v</a:t>
            </a:r>
            <a:r>
              <a:rPr lang="en-US" altLang="ko-KR" dirty="0"/>
              <a:t> + −</a:t>
            </a:r>
            <a:r>
              <a:rPr lang="en-US" altLang="ko-KR" b="1" dirty="0"/>
              <a:t>k</a:t>
            </a:r>
            <a:endParaRPr lang="en-US" altLang="ko-KR" dirty="0"/>
          </a:p>
          <a:p>
            <a:r>
              <a:rPr lang="en-US" altLang="ko-KR" b="1" dirty="0"/>
              <a:t>a</a:t>
            </a:r>
            <a:r>
              <a:rPr lang="en-US" altLang="ko-KR" dirty="0"/>
              <a:t> = (12,2) + −(4,5) = (12,2) + (−4,−5) = (12−4,2−5) = (8,−3)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155510"/>
            <a:ext cx="2952328" cy="250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5219826" y="4543077"/>
            <a:ext cx="2132097" cy="1423206"/>
            <a:chOff x="6243414" y="3890146"/>
            <a:chExt cx="2132097" cy="1423206"/>
          </a:xfrm>
        </p:grpSpPr>
        <p:cxnSp>
          <p:nvCxnSpPr>
            <p:cNvPr id="9" name="직선 화살표 연결선 8"/>
            <p:cNvCxnSpPr/>
            <p:nvPr/>
          </p:nvCxnSpPr>
          <p:spPr>
            <a:xfrm>
              <a:off x="7164288" y="4956315"/>
              <a:ext cx="920874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V="1">
              <a:off x="7164288" y="4141325"/>
              <a:ext cx="375270" cy="8149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 flipH="1" flipV="1">
              <a:off x="7539558" y="4221088"/>
              <a:ext cx="545604" cy="73522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6243414" y="4956315"/>
              <a:ext cx="920874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V="1">
              <a:off x="6310343" y="4135582"/>
              <a:ext cx="375270" cy="8149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 flipH="1" flipV="1">
              <a:off x="6624432" y="4215345"/>
              <a:ext cx="545604" cy="73522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372697" y="5067131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e</a:t>
              </a:r>
              <a:endParaRPr lang="ko-KR" altLang="en-US" sz="10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62971" y="4303388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d</a:t>
              </a:r>
              <a:endParaRPr lang="ko-KR" altLang="en-US" sz="10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71455" y="4370918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g</a:t>
              </a:r>
              <a:endParaRPr lang="ko-KR" altLang="en-US" sz="10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80212" y="5067131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-e</a:t>
              </a:r>
              <a:endParaRPr lang="ko-KR" altLang="en-US" sz="1000" b="1" dirty="0"/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>
              <a:off x="6618684" y="4182893"/>
              <a:ext cx="920874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921288" y="3890146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-e</a:t>
              </a:r>
              <a:endParaRPr lang="ko-KR" alt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2946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각 원소에 </a:t>
            </a:r>
            <a:r>
              <a:rPr lang="ko-KR" altLang="en-US" dirty="0" err="1" smtClean="0"/>
              <a:t>스칼라값만큼</a:t>
            </a:r>
            <a:r>
              <a:rPr lang="ko-KR" altLang="en-US" dirty="0" smtClean="0"/>
              <a:t> 곱하여 표시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스칼라곱</a:t>
            </a:r>
            <a:endParaRPr lang="ko-KR" altLang="en-US" dirty="0"/>
          </a:p>
        </p:txBody>
      </p:sp>
      <p:pic>
        <p:nvPicPr>
          <p:cNvPr id="19462" name="Picture 6" descr="https://www.mathsisfun.com/algebra/images/vector-scalin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39475"/>
            <a:ext cx="17526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39952" y="3009726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벡터 </a:t>
            </a:r>
            <a:r>
              <a:rPr lang="en-US" altLang="ko-KR" dirty="0" smtClean="0"/>
              <a:t>m = [7,3]</a:t>
            </a:r>
          </a:p>
          <a:p>
            <a:endParaRPr lang="en-US" altLang="ko-KR" dirty="0"/>
          </a:p>
          <a:p>
            <a:r>
              <a:rPr lang="en-US" altLang="ko-KR" dirty="0" smtClean="0"/>
              <a:t>A = 3m= [21,9]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005064"/>
            <a:ext cx="3168352" cy="2371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5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벡터의 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두 벡터를 더</a:t>
            </a:r>
            <a:r>
              <a:rPr lang="ko-KR" altLang="en-US" dirty="0" smtClean="0"/>
              <a:t>하면 </a:t>
            </a:r>
            <a:r>
              <a:rPr lang="ko-KR" altLang="en-US" dirty="0" err="1" smtClean="0"/>
              <a:t>평</a:t>
            </a:r>
            <a:r>
              <a:rPr lang="ko-KR" altLang="en-US" dirty="0" err="1"/>
              <a:t>형</a:t>
            </a:r>
            <a:r>
              <a:rPr lang="ko-KR" altLang="en-US" dirty="0" err="1" smtClean="0"/>
              <a:t>사변형의</a:t>
            </a:r>
            <a:r>
              <a:rPr lang="ko-KR" altLang="en-US" dirty="0" smtClean="0"/>
              <a:t> 대각선인 </a:t>
            </a:r>
            <a:r>
              <a:rPr lang="ko-KR" altLang="en-US" dirty="0"/>
              <a:t>새 벡터가 </a:t>
            </a:r>
            <a:r>
              <a:rPr lang="ko-KR" altLang="en-US" dirty="0" smtClean="0"/>
              <a:t>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vector</a:t>
            </a:r>
            <a:r>
              <a:rPr lang="ko-KR" altLang="en-US" dirty="0" smtClean="0"/>
              <a:t>의 합</a:t>
            </a:r>
            <a:endParaRPr lang="ko-KR" altLang="en-US" dirty="0"/>
          </a:p>
        </p:txBody>
      </p:sp>
      <p:pic>
        <p:nvPicPr>
          <p:cNvPr id="386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3573016"/>
            <a:ext cx="30670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6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293096"/>
            <a:ext cx="15716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265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내적과 외적 비교 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75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모듈에 함수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이중으로 지원하는 함수와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많지만 용도에 </a:t>
            </a:r>
            <a:r>
              <a:rPr lang="ko-KR" altLang="en-US" dirty="0" err="1" smtClean="0"/>
              <a:t>맞춰사용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사용을 권고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함수와 </a:t>
            </a:r>
            <a:r>
              <a:rPr lang="ko-KR" altLang="en-US" dirty="0" err="1" smtClean="0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3573016"/>
            <a:ext cx="2736304" cy="2232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n</a:t>
            </a:r>
            <a:r>
              <a:rPr lang="en-US" altLang="ko-KR" dirty="0" err="1" smtClean="0">
                <a:solidFill>
                  <a:schemeClr val="tx1"/>
                </a:solidFill>
              </a:rPr>
              <a:t>umpy</a:t>
            </a:r>
            <a:r>
              <a:rPr lang="en-US" altLang="ko-KR" dirty="0" smtClean="0">
                <a:solidFill>
                  <a:schemeClr val="tx1"/>
                </a:solidFill>
              </a:rPr>
              <a:t> module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</a:t>
            </a:r>
            <a:r>
              <a:rPr lang="ko-KR" altLang="en-US" dirty="0">
                <a:solidFill>
                  <a:schemeClr val="tx1"/>
                </a:solidFill>
              </a:rPr>
              <a:t>수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44008" y="3548675"/>
            <a:ext cx="2736304" cy="2232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n</a:t>
            </a:r>
            <a:r>
              <a:rPr lang="en-US" altLang="ko-KR" dirty="0" err="1" smtClean="0">
                <a:solidFill>
                  <a:schemeClr val="tx1"/>
                </a:solidFill>
              </a:rPr>
              <a:t>darray</a:t>
            </a:r>
            <a:r>
              <a:rPr lang="en-US" altLang="ko-KR" dirty="0" smtClean="0">
                <a:solidFill>
                  <a:schemeClr val="tx1"/>
                </a:solidFill>
              </a:rPr>
              <a:t> class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메소</a:t>
            </a:r>
            <a:r>
              <a:rPr lang="ko-KR" altLang="en-US" dirty="0" err="1">
                <a:solidFill>
                  <a:schemeClr val="tx1"/>
                </a:solidFill>
              </a:rPr>
              <a:t>드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1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외적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505715"/>
              </p:ext>
            </p:extLst>
          </p:nvPr>
        </p:nvGraphicFramePr>
        <p:xfrm>
          <a:off x="971600" y="2420888"/>
          <a:ext cx="7344817" cy="3816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73"/>
                <a:gridCol w="2894722"/>
                <a:gridCol w="2894722"/>
              </a:tblGrid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내적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외적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30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명칭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Inner product,</a:t>
                      </a:r>
                      <a:r>
                        <a:rPr lang="en-US" altLang="ko-KR" sz="1200" baseline="0" dirty="0" smtClean="0"/>
                        <a:t> dot product, scalar product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Outer product, vector product, cross product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표기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.(Dot)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X(cross)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대상 벡터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 n </a:t>
                      </a:r>
                      <a:r>
                        <a:rPr lang="ko-KR" altLang="en-US" sz="1200" baseline="0" dirty="0" smtClean="0"/>
                        <a:t>차원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3 </a:t>
                      </a:r>
                      <a:r>
                        <a:rPr lang="ko-KR" altLang="en-US" sz="1200" dirty="0" smtClean="0"/>
                        <a:t>차원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02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공식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a</a:t>
                      </a:r>
                      <a:r>
                        <a:rPr lang="en-US" altLang="ko-KR" sz="700" dirty="0" smtClean="0"/>
                        <a:t>1 </a:t>
                      </a:r>
                      <a:r>
                        <a:rPr lang="en-US" altLang="ko-KR" sz="1200" dirty="0" smtClean="0"/>
                        <a:t>b</a:t>
                      </a:r>
                      <a:r>
                        <a:rPr lang="en-US" altLang="ko-KR" sz="700" dirty="0" smtClean="0"/>
                        <a:t>1 +</a:t>
                      </a:r>
                      <a:r>
                        <a:rPr lang="en-US" altLang="ko-KR" sz="700" baseline="-25000" dirty="0" smtClean="0"/>
                        <a:t>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2 </a:t>
                      </a:r>
                      <a:r>
                        <a:rPr lang="en-US" altLang="ko-KR" sz="1200" dirty="0" smtClean="0"/>
                        <a:t>b</a:t>
                      </a:r>
                      <a:r>
                        <a:rPr lang="en-US" altLang="ko-KR" sz="700" dirty="0" smtClean="0"/>
                        <a:t>2 + …. +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n </a:t>
                      </a:r>
                      <a:r>
                        <a:rPr lang="en-US" altLang="ko-KR" sz="1200" dirty="0" err="1" smtClean="0"/>
                        <a:t>b</a:t>
                      </a:r>
                      <a:r>
                        <a:rPr lang="en-US" altLang="ko-KR" sz="700" dirty="0" err="1" smtClean="0"/>
                        <a:t>n</a:t>
                      </a:r>
                      <a:r>
                        <a:rPr lang="en-US" altLang="ko-KR" sz="700" dirty="0" smtClean="0"/>
                        <a:t>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(a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2,</a:t>
                      </a:r>
                      <a:r>
                        <a:rPr lang="en-US" altLang="ko-KR" sz="1200" dirty="0" smtClean="0"/>
                        <a:t> a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3,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en-US" altLang="ko-KR" sz="1200" baseline="0" dirty="0" smtClean="0"/>
                        <a:t>b</a:t>
                      </a:r>
                      <a:r>
                        <a:rPr lang="en-US" altLang="ko-KR" sz="700" baseline="0" dirty="0" smtClean="0"/>
                        <a:t>1)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|a||b| cos </a:t>
                      </a:r>
                      <a:r>
                        <a:rPr lang="ko-KR" altLang="en-US" sz="1200" dirty="0" smtClean="0"/>
                        <a:t>각도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|a||b|</a:t>
                      </a:r>
                      <a:r>
                        <a:rPr lang="en-US" altLang="ko-KR" sz="1200" baseline="0" dirty="0" smtClean="0"/>
                        <a:t> sin</a:t>
                      </a:r>
                      <a:r>
                        <a:rPr lang="ko-KR" altLang="en-US" sz="1200" baseline="0" dirty="0" smtClean="0"/>
                        <a:t>각도 </a:t>
                      </a:r>
                      <a:r>
                        <a:rPr lang="en-US" altLang="ko-KR" sz="1200" baseline="0" dirty="0" smtClean="0"/>
                        <a:t>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결과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scalar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vector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28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내적</a:t>
            </a:r>
            <a:r>
              <a:rPr lang="en-US" altLang="ko-KR" dirty="0"/>
              <a:t>(Inner </a:t>
            </a:r>
            <a:r>
              <a:rPr lang="en-US" altLang="ko-KR" dirty="0" smtClean="0"/>
              <a:t>Product)</a:t>
            </a:r>
            <a:r>
              <a:rPr lang="ko-KR" altLang="en-US" dirty="0" smtClean="0"/>
              <a:t>산식은 </a:t>
            </a:r>
            <a:r>
              <a:rPr lang="ko-KR" altLang="en-US" dirty="0" err="1" smtClean="0"/>
              <a:t>두벡터의</a:t>
            </a:r>
            <a:r>
              <a:rPr lang="ko-KR" altLang="en-US" dirty="0" smtClean="0"/>
              <a:t> 크기에 </a:t>
            </a:r>
            <a:r>
              <a:rPr lang="en-US" altLang="ko-KR" dirty="0" smtClean="0"/>
              <a:t>cos</a:t>
            </a:r>
            <a:r>
              <a:rPr lang="ko-KR" altLang="en-US" dirty="0" smtClean="0"/>
              <a:t>각을 곱한 결과 또는 </a:t>
            </a:r>
            <a:r>
              <a:rPr lang="ko-KR" altLang="en-US" dirty="0" err="1" smtClean="0"/>
              <a:t>두벡터간의</a:t>
            </a:r>
            <a:r>
              <a:rPr lang="ko-KR" altLang="en-US" dirty="0" smtClean="0"/>
              <a:t> 원소들이 곱의 합산과 같은 결과 </a:t>
            </a:r>
            <a:endParaRPr lang="en-US" altLang="ko-KR" dirty="0"/>
          </a:p>
          <a:p>
            <a:pPr marL="457200" lvl="1" indent="0" fontAlgn="base">
              <a:buNone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산식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44538" y="5165023"/>
            <a:ext cx="3888432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cos(θ)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Where: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:</a:t>
            </a:r>
            <a:r>
              <a:rPr kumimoji="1" lang="en-US" altLang="ko-KR" sz="11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vector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크기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:</a:t>
            </a:r>
            <a:r>
              <a:rPr kumimoji="1" lang="en-US" altLang="ko-KR" sz="11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vector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크기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θ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: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and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사이의 각</a:t>
            </a:r>
            <a:endParaRPr kumimoji="1" lang="ko-KR" altLang="ko-KR" sz="83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2530" name="Picture 2" descr="https://www.mathsisfun.com/algebra/images/dot-product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573016"/>
            <a:ext cx="15621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788024" y="5482390"/>
            <a:ext cx="374441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+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7" name="Picture 2" descr="https://www.mathsisfun.com/algebra/images/dot-product-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419577"/>
            <a:ext cx="15906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88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두벡터에</a:t>
            </a:r>
            <a:r>
              <a:rPr lang="ko-KR" altLang="en-US" dirty="0" smtClean="0"/>
              <a:t> 내적 연산에 대한 수학적 처리 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수학적 예시 </a:t>
            </a:r>
            <a:r>
              <a:rPr lang="en-US" altLang="ko-KR" dirty="0" smtClean="0"/>
              <a:t>: 2 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779912" y="3573016"/>
            <a:ext cx="4608512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cos(θ)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10 × 13 × cos(59.5°)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10 × 13 × 0.5075...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65.98... = 66 (rounded)</a:t>
            </a:r>
            <a:endParaRPr kumimoji="1" lang="en-US" altLang="ko-KR" sz="1300" b="0" i="0" u="none" strike="noStrike" cap="none" normalizeH="0" baseline="0" dirty="0" smtClean="0">
              <a:ln>
                <a:noFill/>
              </a:ln>
              <a:solidFill>
                <a:srgbClr val="000088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300" dirty="0">
              <a:solidFill>
                <a:srgbClr val="000088"/>
              </a:solidFill>
              <a:latin typeface="Verdana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+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-6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5 + 8 × 12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-30 + 96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66</a:t>
            </a:r>
            <a:endParaRPr kumimoji="1" lang="ko-KR" altLang="ko-KR" sz="12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4580" name="Picture 4" descr="https://www.mathsisfun.com/algebra/images/dot-product-ex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29000"/>
            <a:ext cx="20383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67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 </a:t>
            </a:r>
            <a:r>
              <a:rPr lang="ko-KR" altLang="en-US" dirty="0" smtClean="0"/>
              <a:t>연산을 통한 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차원 내적 예시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5602" name="Picture 2" descr="https://www.mathsisfun.com/algebra/images/dot-product-ex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30194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355976" y="414908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a · b</a:t>
            </a:r>
            <a:r>
              <a:rPr lang="en-US" altLang="ko-KR" dirty="0"/>
              <a:t> = a</a:t>
            </a:r>
            <a:r>
              <a:rPr lang="en-US" altLang="ko-KR" baseline="-25000" dirty="0"/>
              <a:t>x</a:t>
            </a:r>
            <a:r>
              <a:rPr lang="en-US" altLang="ko-KR" dirty="0"/>
              <a:t> ×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x</a:t>
            </a:r>
            <a:r>
              <a:rPr lang="en-US" altLang="ko-KR" dirty="0"/>
              <a:t> + a</a:t>
            </a:r>
            <a:r>
              <a:rPr lang="en-US" altLang="ko-KR" baseline="-25000" dirty="0"/>
              <a:t>y</a:t>
            </a:r>
            <a:r>
              <a:rPr lang="en-US" altLang="ko-KR" dirty="0"/>
              <a:t> × b</a:t>
            </a:r>
            <a:r>
              <a:rPr lang="en-US" altLang="ko-KR" baseline="-25000" dirty="0"/>
              <a:t>y</a:t>
            </a:r>
            <a:r>
              <a:rPr lang="en-US" altLang="ko-KR" dirty="0"/>
              <a:t> + </a:t>
            </a:r>
            <a:r>
              <a:rPr lang="en-US" altLang="ko-KR" dirty="0" err="1"/>
              <a:t>a</a:t>
            </a:r>
            <a:r>
              <a:rPr lang="en-US" altLang="ko-KR" baseline="-25000" dirty="0" err="1"/>
              <a:t>z</a:t>
            </a:r>
            <a:r>
              <a:rPr lang="en-US" altLang="ko-KR" dirty="0"/>
              <a:t> ×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z</a:t>
            </a:r>
            <a:endParaRPr lang="en-US" altLang="ko-KR" dirty="0"/>
          </a:p>
          <a:p>
            <a:r>
              <a:rPr lang="en-US" altLang="ko-KR" b="1" dirty="0"/>
              <a:t>a · b</a:t>
            </a:r>
            <a:r>
              <a:rPr lang="en-US" altLang="ko-KR" dirty="0"/>
              <a:t> = 9 × 4 + 2 × 8 + 7 × 10</a:t>
            </a:r>
          </a:p>
          <a:p>
            <a:r>
              <a:rPr lang="en-US" altLang="ko-KR" b="1" dirty="0"/>
              <a:t>a · b</a:t>
            </a:r>
            <a:r>
              <a:rPr lang="en-US" altLang="ko-KR" dirty="0"/>
              <a:t> = 36 + 16 + 70</a:t>
            </a:r>
          </a:p>
          <a:p>
            <a:r>
              <a:rPr lang="en-US" altLang="ko-KR" b="1" dirty="0"/>
              <a:t>a · b</a:t>
            </a:r>
            <a:r>
              <a:rPr lang="en-US" altLang="ko-KR" dirty="0"/>
              <a:t> = 122</a:t>
            </a:r>
          </a:p>
        </p:txBody>
      </p:sp>
    </p:spTree>
    <p:extLst>
      <p:ext uri="{BB962C8B-B14F-4D97-AF65-F5344CB8AC3E}">
        <p14:creationId xmlns:p14="http://schemas.microsoft.com/office/powerpoint/2010/main" val="22497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두벡터</a:t>
            </a:r>
            <a:r>
              <a:rPr lang="ko-KR" altLang="en-US" dirty="0" smtClean="0"/>
              <a:t> 사이의 각 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내적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25602" name="Picture 2" descr="https://www.mathsisfun.com/algebra/images/dot-product-ex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30194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211960" y="2852936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 smtClean="0"/>
              <a:t>a</a:t>
            </a:r>
            <a:r>
              <a:rPr lang="ko-KR" altLang="en-US" sz="1200" dirty="0" smtClean="0"/>
              <a:t>벡터의 크기</a:t>
            </a:r>
            <a:endParaRPr lang="en-US" altLang="ko-KR" sz="1200" dirty="0" smtClean="0"/>
          </a:p>
          <a:p>
            <a:r>
              <a:rPr lang="en-US" altLang="ko-KR" sz="1200" dirty="0" smtClean="0"/>
              <a:t>  |</a:t>
            </a:r>
            <a:r>
              <a:rPr lang="en-US" altLang="ko-KR" sz="1200" b="1" dirty="0"/>
              <a:t>a</a:t>
            </a:r>
            <a:r>
              <a:rPr lang="en-US" altLang="ko-KR" sz="1200" dirty="0"/>
              <a:t>| = √(4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+ 8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+ 10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 smtClean="0"/>
              <a:t>        = </a:t>
            </a:r>
            <a:r>
              <a:rPr lang="en-US" altLang="ko-KR" sz="1200" dirty="0"/>
              <a:t>√(16 + 64 + 100)</a:t>
            </a:r>
          </a:p>
          <a:p>
            <a:r>
              <a:rPr lang="en-US" altLang="ko-KR" sz="1200" dirty="0" smtClean="0"/>
              <a:t>        = </a:t>
            </a:r>
            <a:r>
              <a:rPr lang="en-US" altLang="ko-KR" sz="1200" dirty="0"/>
              <a:t>√</a:t>
            </a:r>
            <a:r>
              <a:rPr lang="en-US" altLang="ko-KR" sz="1200" dirty="0" smtClean="0"/>
              <a:t>180</a:t>
            </a:r>
          </a:p>
          <a:p>
            <a:r>
              <a:rPr lang="en-US" altLang="ko-KR" sz="1200" dirty="0" smtClean="0"/>
              <a:t>b</a:t>
            </a:r>
            <a:r>
              <a:rPr lang="ko-KR" altLang="en-US" sz="1200" dirty="0" smtClean="0"/>
              <a:t>벡터의 크기</a:t>
            </a:r>
            <a:endParaRPr lang="en-US" altLang="ko-KR" sz="1200" dirty="0"/>
          </a:p>
          <a:p>
            <a:r>
              <a:rPr lang="en-US" altLang="ko-KR" sz="1200" dirty="0" smtClean="0"/>
              <a:t>  |</a:t>
            </a:r>
            <a:r>
              <a:rPr lang="en-US" altLang="ko-KR" sz="1200" b="1" dirty="0" smtClean="0"/>
              <a:t>b</a:t>
            </a:r>
            <a:r>
              <a:rPr lang="en-US" altLang="ko-KR" sz="1200" dirty="0"/>
              <a:t>| = √(9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+ 2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+ 7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 smtClean="0"/>
              <a:t>       = </a:t>
            </a:r>
            <a:r>
              <a:rPr lang="en-US" altLang="ko-KR" sz="1200" dirty="0"/>
              <a:t>√(81 + 4 + 49)</a:t>
            </a:r>
          </a:p>
          <a:p>
            <a:r>
              <a:rPr lang="en-US" altLang="ko-KR" sz="1200" dirty="0" smtClean="0"/>
              <a:t>       = </a:t>
            </a:r>
            <a:r>
              <a:rPr lang="en-US" altLang="ko-KR" sz="1200" dirty="0"/>
              <a:t>√</a:t>
            </a:r>
            <a:r>
              <a:rPr lang="en-US" altLang="ko-KR" sz="1200" dirty="0" smtClean="0"/>
              <a:t>134</a:t>
            </a:r>
          </a:p>
          <a:p>
            <a:r>
              <a:rPr lang="ko-KR" altLang="en-US" sz="1200" dirty="0" smtClean="0"/>
              <a:t>내적 구하기</a:t>
            </a:r>
            <a:endParaRPr lang="en-US" altLang="ko-KR" sz="1200" dirty="0"/>
          </a:p>
          <a:p>
            <a:r>
              <a:rPr lang="en-US" altLang="ko-KR" sz="1200" dirty="0"/>
              <a:t> </a:t>
            </a:r>
            <a:r>
              <a:rPr lang="en-US" altLang="ko-KR" sz="1200" b="1" dirty="0"/>
              <a:t>a · b</a:t>
            </a:r>
            <a:r>
              <a:rPr lang="en-US" altLang="ko-KR" sz="1200" dirty="0"/>
              <a:t> = </a:t>
            </a:r>
            <a:r>
              <a:rPr lang="en-US" altLang="ko-KR" sz="1200" dirty="0" smtClean="0"/>
              <a:t>9*4+ 2*8+ 7*10 = 36+16+70 = 122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각 구하기</a:t>
            </a:r>
            <a:endParaRPr lang="en-US" altLang="ko-KR" sz="1200" dirty="0"/>
          </a:p>
          <a:p>
            <a:r>
              <a:rPr lang="en-US" altLang="ko-KR" sz="1200" b="1" dirty="0"/>
              <a:t>a · b</a:t>
            </a:r>
            <a:r>
              <a:rPr lang="en-US" altLang="ko-KR" sz="1200" dirty="0"/>
              <a:t> = |</a:t>
            </a:r>
            <a:r>
              <a:rPr lang="en-US" altLang="ko-KR" sz="1200" b="1" dirty="0"/>
              <a:t>a</a:t>
            </a:r>
            <a:r>
              <a:rPr lang="en-US" altLang="ko-KR" sz="1200" dirty="0"/>
              <a:t>| × |</a:t>
            </a:r>
            <a:r>
              <a:rPr lang="en-US" altLang="ko-KR" sz="1200" b="1" dirty="0"/>
              <a:t>b</a:t>
            </a:r>
            <a:r>
              <a:rPr lang="en-US" altLang="ko-KR" sz="1200" dirty="0"/>
              <a:t>| × cos(</a:t>
            </a:r>
            <a:r>
              <a:rPr lang="el-GR" altLang="ko-KR" sz="1200" dirty="0"/>
              <a:t>θ</a:t>
            </a:r>
            <a:r>
              <a:rPr lang="el-GR" altLang="ko-KR" sz="1200" dirty="0" smtClean="0"/>
              <a:t>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산식에 대입</a:t>
            </a:r>
            <a:endParaRPr lang="en-US" altLang="ko-KR" sz="1200" dirty="0" smtClean="0"/>
          </a:p>
          <a:p>
            <a:endParaRPr lang="el-GR" altLang="ko-KR" sz="1200" dirty="0"/>
          </a:p>
          <a:p>
            <a:r>
              <a:rPr lang="el-GR" altLang="ko-KR" sz="1200" dirty="0"/>
              <a:t>122 = √180 × √134 × </a:t>
            </a:r>
            <a:r>
              <a:rPr lang="en-US" altLang="ko-KR" sz="1200" dirty="0"/>
              <a:t>cos(</a:t>
            </a:r>
            <a:r>
              <a:rPr lang="el-GR" altLang="ko-KR" sz="1200" dirty="0"/>
              <a:t>θ)</a:t>
            </a:r>
          </a:p>
          <a:p>
            <a:r>
              <a:rPr lang="en-US" altLang="ko-KR" sz="1200" dirty="0"/>
              <a:t>cos(</a:t>
            </a:r>
            <a:r>
              <a:rPr lang="el-GR" altLang="ko-KR" sz="1200" dirty="0"/>
              <a:t>θ) = 122 / (√180 × √134)</a:t>
            </a:r>
          </a:p>
          <a:p>
            <a:r>
              <a:rPr lang="en-US" altLang="ko-KR" sz="1200" dirty="0"/>
              <a:t>cos(</a:t>
            </a:r>
            <a:r>
              <a:rPr lang="el-GR" altLang="ko-KR" sz="1200" dirty="0"/>
              <a:t>θ) = 0.7855...</a:t>
            </a:r>
          </a:p>
          <a:p>
            <a:r>
              <a:rPr lang="el-GR" altLang="ko-KR" sz="1200" dirty="0"/>
              <a:t>θ = </a:t>
            </a:r>
            <a:r>
              <a:rPr lang="en-US" altLang="ko-KR" sz="1200" dirty="0"/>
              <a:t>cos</a:t>
            </a:r>
            <a:r>
              <a:rPr lang="en-US" altLang="ko-KR" sz="1200" baseline="30000" dirty="0"/>
              <a:t>-1</a:t>
            </a:r>
            <a:r>
              <a:rPr lang="en-US" altLang="ko-KR" sz="1200" dirty="0"/>
              <a:t>(0.7855...) = 38.2...°</a:t>
            </a:r>
          </a:p>
        </p:txBody>
      </p:sp>
    </p:spTree>
    <p:extLst>
      <p:ext uri="{BB962C8B-B14F-4D97-AF65-F5344CB8AC3E}">
        <p14:creationId xmlns:p14="http://schemas.microsoft.com/office/powerpoint/2010/main" val="86739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벡터 </a:t>
            </a:r>
            <a:r>
              <a:rPr lang="en-US" altLang="ko-KR" dirty="0"/>
              <a:t>a 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의 외적은 </a:t>
            </a:r>
            <a:r>
              <a:rPr lang="en-US" altLang="ko-KR" dirty="0"/>
              <a:t>a × b </a:t>
            </a:r>
            <a:r>
              <a:rPr lang="ko-KR" altLang="en-US" dirty="0"/>
              <a:t>로 정의된다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/>
              <a:t>외적의 결과로 나온 벡터 </a:t>
            </a:r>
            <a:r>
              <a:rPr lang="en-US" altLang="ko-KR" dirty="0"/>
              <a:t>c </a:t>
            </a:r>
            <a:r>
              <a:rPr lang="ko-KR" altLang="en-US" dirty="0"/>
              <a:t>는 벡터 </a:t>
            </a:r>
            <a:r>
              <a:rPr lang="en-US" altLang="ko-KR" dirty="0"/>
              <a:t>a 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의 수직인 벡터로 오른손 법칙의 </a:t>
            </a:r>
            <a:r>
              <a:rPr lang="ko-KR" altLang="en-US" dirty="0" smtClean="0"/>
              <a:t>방향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</a:t>
            </a:r>
            <a:r>
              <a:rPr lang="ko-KR" altLang="en-US" dirty="0"/>
              <a:t>적</a:t>
            </a:r>
          </a:p>
        </p:txBody>
      </p:sp>
      <p:pic>
        <p:nvPicPr>
          <p:cNvPr id="26626" name="Picture 2" descr="https://www.mathsisfun.com/algebra/images/vectors-a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316303"/>
            <a:ext cx="110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https://www.mathsisfun.com/algebra/images/cross-product-simpl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194026"/>
            <a:ext cx="15430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4139952" y="5013176"/>
            <a:ext cx="978408" cy="4846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91880" y="4283360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Vector product</a:t>
            </a:r>
          </a:p>
          <a:p>
            <a:pPr algn="ctr"/>
            <a:r>
              <a:rPr lang="en-US" altLang="ko-KR" dirty="0" smtClean="0"/>
              <a:t>Cross product</a:t>
            </a:r>
            <a:endParaRPr lang="ko-KR" altLang="en-US" dirty="0"/>
          </a:p>
        </p:txBody>
      </p:sp>
      <p:pic>
        <p:nvPicPr>
          <p:cNvPr id="26629" name="Picture 5" descr="A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021288"/>
            <a:ext cx="20574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29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9724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원소간의 </a:t>
            </a:r>
            <a:r>
              <a:rPr lang="en-US" altLang="ko-KR" dirty="0" smtClean="0"/>
              <a:t>cross </a:t>
            </a:r>
            <a:r>
              <a:rPr lang="ko-KR" altLang="en-US" dirty="0" smtClean="0"/>
              <a:t>적을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외적 산식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8962" y="2206605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 = [a1,a2]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 = [b1,b2]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1010" y="350274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a1  a2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92288" y="4104732"/>
            <a:ext cx="199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b1  b2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789042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789042" y="3825914"/>
            <a:ext cx="288032" cy="25526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2044" y="4870901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a1*b2 – a2*b1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16016" y="5013176"/>
            <a:ext cx="4032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Example: The cross product of </a:t>
            </a:r>
            <a:r>
              <a:rPr lang="en-US" altLang="ko-KR" sz="1000" b="1" dirty="0"/>
              <a:t>a</a:t>
            </a:r>
            <a:r>
              <a:rPr lang="en-US" altLang="ko-KR" sz="1000" dirty="0"/>
              <a:t> = (</a:t>
            </a:r>
            <a:r>
              <a:rPr lang="en-US" altLang="ko-KR" sz="1000" dirty="0" smtClean="0"/>
              <a:t>2,3) </a:t>
            </a:r>
            <a:r>
              <a:rPr lang="en-US" altLang="ko-KR" sz="1000" dirty="0"/>
              <a:t>and </a:t>
            </a:r>
            <a:r>
              <a:rPr lang="en-US" altLang="ko-KR" sz="1000" b="1" dirty="0"/>
              <a:t>b</a:t>
            </a:r>
            <a:r>
              <a:rPr lang="en-US" altLang="ko-KR" sz="1000" dirty="0"/>
              <a:t> = (</a:t>
            </a:r>
            <a:r>
              <a:rPr lang="en-US" altLang="ko-KR" sz="1000" dirty="0" smtClean="0"/>
              <a:t>5,6)</a:t>
            </a:r>
            <a:endParaRPr lang="en-US" altLang="ko-KR" sz="1000" dirty="0"/>
          </a:p>
          <a:p>
            <a:r>
              <a:rPr lang="en-US" altLang="ko-KR" sz="1000" dirty="0" smtClean="0"/>
              <a:t>c</a:t>
            </a:r>
            <a:r>
              <a:rPr lang="en-US" altLang="ko-KR" sz="1000" dirty="0"/>
              <a:t> = </a:t>
            </a:r>
            <a:r>
              <a:rPr lang="en-US" altLang="ko-KR" sz="1000" dirty="0" smtClean="0"/>
              <a:t>a</a:t>
            </a:r>
            <a:r>
              <a:rPr lang="en-US" altLang="ko-KR" sz="1000" baseline="-25000" dirty="0" smtClean="0"/>
              <a:t>1</a:t>
            </a:r>
            <a:r>
              <a:rPr lang="en-US" altLang="ko-KR" sz="1000" dirty="0" smtClean="0"/>
              <a:t>b</a:t>
            </a:r>
            <a:r>
              <a:rPr lang="en-US" altLang="ko-KR" sz="1000" baseline="-25000" dirty="0"/>
              <a:t>2</a:t>
            </a:r>
            <a:r>
              <a:rPr lang="en-US" altLang="ko-KR" sz="1000" dirty="0"/>
              <a:t> − </a:t>
            </a:r>
            <a:r>
              <a:rPr lang="en-US" altLang="ko-KR" sz="1000" dirty="0" smtClean="0"/>
              <a:t>a</a:t>
            </a:r>
            <a:r>
              <a:rPr lang="en-US" altLang="ko-KR" sz="1000" baseline="-25000" dirty="0" smtClean="0"/>
              <a:t>2</a:t>
            </a:r>
            <a:r>
              <a:rPr lang="en-US" altLang="ko-KR" sz="1000" dirty="0" smtClean="0"/>
              <a:t>b</a:t>
            </a:r>
            <a:r>
              <a:rPr lang="en-US" altLang="ko-KR" sz="1000" baseline="-25000" dirty="0"/>
              <a:t>1</a:t>
            </a:r>
            <a:r>
              <a:rPr lang="en-US" altLang="ko-KR" sz="1000" dirty="0"/>
              <a:t> = </a:t>
            </a:r>
            <a:r>
              <a:rPr lang="en-US" altLang="ko-KR" sz="1000" dirty="0" smtClean="0"/>
              <a:t>2×6− 3×5 </a:t>
            </a:r>
            <a:r>
              <a:rPr lang="en-US" altLang="ko-KR" sz="1000" dirty="0"/>
              <a:t>= </a:t>
            </a:r>
            <a:r>
              <a:rPr lang="en-US" altLang="ko-KR" sz="1000" dirty="0" smtClean="0"/>
              <a:t>−3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Answer: </a:t>
            </a:r>
            <a:r>
              <a:rPr lang="en-US" altLang="ko-KR" sz="1000" b="1" dirty="0"/>
              <a:t>a × b</a:t>
            </a:r>
            <a:r>
              <a:rPr lang="en-US" altLang="ko-KR" sz="1000" dirty="0"/>
              <a:t> = </a:t>
            </a:r>
            <a:r>
              <a:rPr lang="en-US" altLang="ko-KR" sz="1000" dirty="0" smtClean="0"/>
              <a:t>-3</a:t>
            </a:r>
            <a:endParaRPr lang="en-US" altLang="ko-KR" sz="1000" dirty="0"/>
          </a:p>
        </p:txBody>
      </p:sp>
      <p:pic>
        <p:nvPicPr>
          <p:cNvPr id="22" name="Picture 2" descr="https://www.mathsisfun.com/algebra/images/vectors-a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340" y="3458245"/>
            <a:ext cx="110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9724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원소간의 </a:t>
            </a:r>
            <a:r>
              <a:rPr lang="en-US" altLang="ko-KR" dirty="0" smtClean="0"/>
              <a:t>cross </a:t>
            </a:r>
            <a:r>
              <a:rPr lang="ko-KR" altLang="en-US" dirty="0" smtClean="0"/>
              <a:t>적을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외적 산식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8962" y="2206605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 = [a1,a2,a3]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 = [b1,b2,b3]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1010" y="3502749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a2  a3  a1  a2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92288" y="4104732"/>
            <a:ext cx="199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b2  b3  b1  b2</a:t>
            </a:r>
          </a:p>
          <a:p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789042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789042" y="3825914"/>
            <a:ext cx="288032" cy="25526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297830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2297830" y="3825914"/>
            <a:ext cx="283300" cy="27881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797154" y="3802358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2797154" y="3802358"/>
            <a:ext cx="288032" cy="27881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2044" y="4870901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 </a:t>
            </a:r>
            <a:r>
              <a:rPr lang="ko-KR" altLang="en-US" dirty="0" smtClean="0"/>
              <a:t>측 </a:t>
            </a:r>
            <a:r>
              <a:rPr lang="en-US" altLang="ko-KR" dirty="0" smtClean="0"/>
              <a:t>: a2*b3 – a3*b2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332044" y="5252995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 </a:t>
            </a:r>
            <a:r>
              <a:rPr lang="ko-KR" altLang="en-US" dirty="0" smtClean="0"/>
              <a:t>측 </a:t>
            </a:r>
            <a:r>
              <a:rPr lang="en-US" altLang="ko-KR" dirty="0" smtClean="0"/>
              <a:t>: a3*b1 – a1*b2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332044" y="569260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en-US" altLang="ko-KR" dirty="0" smtClean="0"/>
              <a:t> </a:t>
            </a:r>
            <a:r>
              <a:rPr lang="ko-KR" altLang="en-US" dirty="0" smtClean="0"/>
              <a:t>측 </a:t>
            </a:r>
            <a:r>
              <a:rPr lang="en-US" altLang="ko-KR" dirty="0" smtClean="0"/>
              <a:t>: a1*b2 – a2*b1</a:t>
            </a:r>
            <a:endParaRPr lang="ko-KR" altLang="en-US" dirty="0"/>
          </a:p>
        </p:txBody>
      </p:sp>
      <p:pic>
        <p:nvPicPr>
          <p:cNvPr id="28" name="Picture 2" descr="https://www.mathsisfun.com/algebra/images/cross-product-component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420888"/>
            <a:ext cx="2592288" cy="183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716016" y="5013176"/>
            <a:ext cx="40324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Example: The cross product of </a:t>
            </a:r>
            <a:r>
              <a:rPr lang="en-US" altLang="ko-KR" sz="1000" b="1" dirty="0"/>
              <a:t>a</a:t>
            </a:r>
            <a:r>
              <a:rPr lang="en-US" altLang="ko-KR" sz="1000" dirty="0"/>
              <a:t> = (2,3,4) and </a:t>
            </a:r>
            <a:r>
              <a:rPr lang="en-US" altLang="ko-KR" sz="1000" b="1" dirty="0"/>
              <a:t>b</a:t>
            </a:r>
            <a:r>
              <a:rPr lang="en-US" altLang="ko-KR" sz="1000" dirty="0"/>
              <a:t> = (5,6,7)</a:t>
            </a:r>
          </a:p>
          <a:p>
            <a:r>
              <a:rPr lang="en-US" altLang="ko-KR" sz="1000" dirty="0"/>
              <a:t>c</a:t>
            </a:r>
            <a:r>
              <a:rPr lang="en-US" altLang="ko-KR" sz="1000" baseline="-25000" dirty="0"/>
              <a:t>x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y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z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y</a:t>
            </a:r>
            <a:r>
              <a:rPr lang="en-US" altLang="ko-KR" sz="1000" dirty="0"/>
              <a:t> = 3×7 − 4×6 = −3</a:t>
            </a:r>
          </a:p>
          <a:p>
            <a:r>
              <a:rPr lang="en-US" altLang="ko-KR" sz="1000" dirty="0"/>
              <a:t>c</a:t>
            </a:r>
            <a:r>
              <a:rPr lang="en-US" altLang="ko-KR" sz="1000" baseline="-25000" dirty="0"/>
              <a:t>y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z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x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x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= 4×5 − 2×7 = 6</a:t>
            </a:r>
          </a:p>
          <a:p>
            <a:r>
              <a:rPr lang="en-US" altLang="ko-KR" sz="1000" dirty="0" err="1"/>
              <a:t>c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x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y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y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x</a:t>
            </a:r>
            <a:r>
              <a:rPr lang="en-US" altLang="ko-KR" sz="1000" dirty="0"/>
              <a:t> = 2×6 − 3×5 = −3</a:t>
            </a:r>
          </a:p>
          <a:p>
            <a:r>
              <a:rPr lang="en-US" altLang="ko-KR" sz="1000" dirty="0"/>
              <a:t>Answer: </a:t>
            </a:r>
            <a:r>
              <a:rPr lang="en-US" altLang="ko-KR" sz="1000" b="1" dirty="0"/>
              <a:t>a × b</a:t>
            </a:r>
            <a:r>
              <a:rPr lang="en-US" altLang="ko-KR" sz="1000" dirty="0"/>
              <a:t> = (−3,6,−3)</a:t>
            </a:r>
          </a:p>
        </p:txBody>
      </p:sp>
    </p:spTree>
    <p:extLst>
      <p:ext uri="{BB962C8B-B14F-4D97-AF65-F5344CB8AC3E}">
        <p14:creationId xmlns:p14="http://schemas.microsoft.com/office/powerpoint/2010/main" val="182942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smtClean="0"/>
              <a:t>dot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0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두 벡터의 스칼라 또는 </a:t>
            </a:r>
            <a:r>
              <a:rPr lang="en-US" altLang="ko-KR" dirty="0" smtClean="0"/>
              <a:t>inner product</a:t>
            </a:r>
            <a:r>
              <a:rPr lang="ko-KR" altLang="en-US" dirty="0" smtClean="0"/>
              <a:t>는 </a:t>
            </a:r>
            <a:r>
              <a:rPr lang="ko-KR" altLang="en-US" dirty="0"/>
              <a:t>길이와 코사인 사이의 최소 각도의 곱입니다</a:t>
            </a:r>
            <a:r>
              <a:rPr lang="en-US" altLang="ko-KR" dirty="0"/>
              <a:t>. </a:t>
            </a:r>
            <a:r>
              <a:rPr lang="ko-KR" altLang="en-US" dirty="0"/>
              <a:t>결과는 </a:t>
            </a:r>
            <a:r>
              <a:rPr lang="ko-KR" altLang="en-US" dirty="0" smtClean="0"/>
              <a:t>스칼라입니다</a:t>
            </a:r>
            <a:r>
              <a:rPr lang="en-US" altLang="ko-KR" dirty="0"/>
              <a:t>. </a:t>
            </a:r>
            <a:r>
              <a:rPr lang="ko-KR" altLang="en-US" dirty="0" smtClean="0"/>
              <a:t>벡터 </a:t>
            </a:r>
            <a:r>
              <a:rPr lang="ko-KR" altLang="en-US" dirty="0"/>
              <a:t>사이에 </a:t>
            </a:r>
            <a:r>
              <a:rPr lang="en-US" altLang="ko-KR" dirty="0" smtClean="0"/>
              <a:t>dot product </a:t>
            </a:r>
            <a:r>
              <a:rPr lang="ko-KR" altLang="en-US" dirty="0" smtClean="0"/>
              <a:t>이기도 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/>
              <a:t>Scalar product</a:t>
            </a:r>
            <a:endParaRPr lang="ko-KR" altLang="en-US" dirty="0"/>
          </a:p>
        </p:txBody>
      </p:sp>
      <p:pic>
        <p:nvPicPr>
          <p:cNvPr id="387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84984"/>
            <a:ext cx="343852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7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941168"/>
            <a:ext cx="62484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24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python</a:t>
            </a:r>
            <a:r>
              <a:rPr lang="ko-KR" altLang="en-US" dirty="0" smtClean="0"/>
              <a:t>은 외부 함수를 클래스 내부 변수에 할당하면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인식하므로 함수와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동일하게 처리가 가능한 구조임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동일하게 처리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368351"/>
            <a:ext cx="4176464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29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 배열간의 </a:t>
            </a:r>
            <a:r>
              <a:rPr lang="en-US" altLang="ko-KR" dirty="0" smtClean="0"/>
              <a:t>dot </a:t>
            </a:r>
            <a:r>
              <a:rPr lang="ko-KR" altLang="en-US" dirty="0" smtClean="0"/>
              <a:t>연산은 각 원소의 곱이 합산으로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vector dot </a:t>
            </a:r>
            <a:r>
              <a:rPr lang="ko-KR" altLang="en-US" dirty="0" smtClean="0"/>
              <a:t>연산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19672" y="3595126"/>
            <a:ext cx="2520280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 err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234742"/>
            <a:ext cx="1733550" cy="52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284984"/>
            <a:ext cx="3096344" cy="2189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827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두벡터에</a:t>
            </a:r>
            <a:r>
              <a:rPr lang="ko-KR" altLang="en-US" sz="2800" dirty="0" smtClean="0"/>
              <a:t> 대한 내적</a:t>
            </a:r>
            <a:r>
              <a:rPr lang="en-US" altLang="ko-KR" sz="2800" dirty="0" smtClean="0"/>
              <a:t>(dot) </a:t>
            </a:r>
            <a:r>
              <a:rPr lang="ko-KR" altLang="en-US" sz="2800" dirty="0" smtClean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같은 위치의 원소를 곱해서 합산함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err="1" smtClean="0"/>
              <a:t>두벡터의</a:t>
            </a:r>
            <a:r>
              <a:rPr lang="ko-KR" altLang="en-US" sz="2800" dirty="0" smtClean="0"/>
              <a:t> 곱셈은 단순히 원소를 곱해서 벡터를 유지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</a:t>
            </a:r>
            <a:r>
              <a:rPr lang="en-US" altLang="ko-KR" dirty="0" smtClean="0"/>
              <a:t>(dot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645024"/>
            <a:ext cx="3312368" cy="270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520" y="3751492"/>
            <a:ext cx="3780928" cy="25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117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cross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77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13740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두 벡터의 벡터 곱은 새로운 벡터를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</a:t>
            </a:r>
            <a:r>
              <a:rPr lang="ko-KR" altLang="en-US" dirty="0"/>
              <a:t>벡터의 축은 두 원본 벡터의 평면에 </a:t>
            </a:r>
            <a:r>
              <a:rPr lang="ko-KR" altLang="en-US" dirty="0" smtClean="0"/>
              <a:t>수직이며</a:t>
            </a:r>
            <a:r>
              <a:rPr lang="en-US" altLang="ko-KR" dirty="0" smtClean="0"/>
              <a:t>,  </a:t>
            </a:r>
            <a:r>
              <a:rPr lang="ko-KR" altLang="en-US" dirty="0"/>
              <a:t>그 방향은 오른쪽 규칙에 의해 </a:t>
            </a:r>
            <a:r>
              <a:rPr lang="ko-KR" altLang="en-US" dirty="0" smtClean="0"/>
              <a:t>결정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/>
              <a:t>Vector product</a:t>
            </a:r>
            <a:endParaRPr lang="ko-KR" altLang="en-US" dirty="0"/>
          </a:p>
        </p:txBody>
      </p:sp>
      <p:pic>
        <p:nvPicPr>
          <p:cNvPr id="388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19" y="4102828"/>
            <a:ext cx="375285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8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581128"/>
            <a:ext cx="45053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1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2138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벡터곱</a:t>
            </a:r>
            <a:r>
              <a:rPr lang="en-US" altLang="ko-KR" dirty="0"/>
              <a:t>(vector</a:t>
            </a:r>
            <a:r>
              <a:rPr lang="ko-KR" altLang="en-US" dirty="0"/>
              <a:t>곱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cross product) </a:t>
            </a:r>
            <a:r>
              <a:rPr lang="ko-KR" altLang="en-US" dirty="0"/>
              <a:t>또는 외적</a:t>
            </a:r>
            <a:r>
              <a:rPr lang="en-US" altLang="ko-KR" dirty="0"/>
              <a:t>(</a:t>
            </a:r>
            <a:r>
              <a:rPr lang="ko-KR" altLang="en-US" dirty="0"/>
              <a:t>外積</a:t>
            </a:r>
            <a:r>
              <a:rPr lang="en-US" altLang="ko-KR" dirty="0"/>
              <a:t>)</a:t>
            </a:r>
            <a:r>
              <a:rPr lang="ko-KR" altLang="en-US" dirty="0"/>
              <a:t>은 수학에서 </a:t>
            </a:r>
            <a:r>
              <a:rPr lang="en-US" altLang="ko-KR" dirty="0"/>
              <a:t>3</a:t>
            </a:r>
            <a:r>
              <a:rPr lang="ko-KR" altLang="en-US" dirty="0"/>
              <a:t>차원 공간의 벡터들간의 이항연산의 일종이다</a:t>
            </a:r>
            <a:r>
              <a:rPr lang="en-US" altLang="ko-KR" dirty="0"/>
              <a:t>. </a:t>
            </a:r>
            <a:r>
              <a:rPr lang="ko-KR" altLang="en-US" dirty="0"/>
              <a:t>연산의 결과가 스칼라인 </a:t>
            </a:r>
            <a:r>
              <a:rPr lang="ko-KR" altLang="en-US" dirty="0" err="1"/>
              <a:t>스칼라곱과는</a:t>
            </a:r>
            <a:r>
              <a:rPr lang="ko-KR" altLang="en-US" dirty="0"/>
              <a:t> 달리 연산의 결과가 </a:t>
            </a:r>
            <a:r>
              <a:rPr lang="ko-KR" altLang="en-US" dirty="0" smtClean="0"/>
              <a:t>벡터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곱셈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4797152"/>
            <a:ext cx="482453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 a = [0,0,1]</a:t>
            </a:r>
          </a:p>
          <a:p>
            <a:pPr algn="ctr"/>
            <a:r>
              <a:rPr lang="en-US" altLang="ko-KR" sz="1200" dirty="0"/>
              <a:t> </a:t>
            </a:r>
            <a:r>
              <a:rPr lang="en-US" altLang="ko-KR" sz="1200" dirty="0" smtClean="0"/>
              <a:t>b = [0,1,0]</a:t>
            </a:r>
          </a:p>
          <a:p>
            <a:pPr algn="ctr"/>
            <a:r>
              <a:rPr lang="en-US" altLang="ko-KR" sz="1200" dirty="0"/>
              <a:t> </a:t>
            </a:r>
            <a:r>
              <a:rPr lang="en-US" altLang="ko-KR" sz="1200" dirty="0" smtClean="0"/>
              <a:t>a*b = [0-1,0-0,0-0] = [-1,0,0]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3861048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주요 산식 </a:t>
            </a:r>
            <a:r>
              <a:rPr lang="en-US" altLang="ko-KR" dirty="0" smtClean="0"/>
              <a:t>:</a:t>
            </a:r>
          </a:p>
          <a:p>
            <a:r>
              <a:rPr lang="en-US" altLang="ko-KR" dirty="0" smtClean="0"/>
              <a:t>a*b = (a2b3</a:t>
            </a:r>
            <a:r>
              <a:rPr lang="en-US" altLang="ko-KR" dirty="0"/>
              <a:t>−a3b2</a:t>
            </a:r>
            <a:r>
              <a:rPr lang="en-US" altLang="ko-KR" dirty="0" smtClean="0"/>
              <a:t>, a3b1</a:t>
            </a:r>
            <a:r>
              <a:rPr lang="en-US" altLang="ko-KR" dirty="0"/>
              <a:t>−a1b3</a:t>
            </a:r>
            <a:r>
              <a:rPr lang="en-US" altLang="ko-KR" dirty="0" smtClean="0"/>
              <a:t>, a1b2</a:t>
            </a:r>
            <a:r>
              <a:rPr lang="en-US" altLang="ko-KR" dirty="0"/>
              <a:t>−a2b1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11266" name="Picture 2" descr="Vector cross product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645024"/>
            <a:ext cx="2243302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85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벡터곱</a:t>
            </a:r>
            <a:r>
              <a:rPr lang="ko-KR" altLang="en-US" dirty="0" smtClean="0"/>
              <a:t> 연산을 </a:t>
            </a:r>
            <a:r>
              <a:rPr lang="en-US" altLang="ko-KR" dirty="0" err="1" smtClean="0"/>
              <a:t>np.cross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이용하여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01008"/>
            <a:ext cx="4248472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60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/>
              <a:t>두벡터에</a:t>
            </a:r>
            <a:r>
              <a:rPr lang="ko-KR" altLang="en-US" sz="2800" dirty="0"/>
              <a:t> 대한 </a:t>
            </a:r>
            <a:r>
              <a:rPr lang="ko-KR" altLang="en-US" sz="2800" dirty="0" smtClean="0"/>
              <a:t>외적</a:t>
            </a:r>
            <a:r>
              <a:rPr lang="en-US" altLang="ko-KR" sz="2800" dirty="0" smtClean="0"/>
              <a:t>(cross) </a:t>
            </a:r>
            <a:r>
              <a:rPr lang="ko-KR" altLang="en-US" sz="2800" dirty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다</a:t>
            </a:r>
            <a:r>
              <a:rPr lang="ko-KR" altLang="en-US" sz="2800" dirty="0"/>
              <a:t>른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위치의 원소를 곱해서 </a:t>
            </a:r>
            <a:r>
              <a:rPr lang="ko-KR" altLang="en-US" sz="2800" dirty="0" smtClean="0"/>
              <a:t>뺄셈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 벡터는 스칼라 값으로 나옴 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차원 벡터이상 표시 됨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외적 </a:t>
            </a:r>
            <a:r>
              <a:rPr lang="ko-KR" altLang="en-US" dirty="0" smtClean="0"/>
              <a:t>산식</a:t>
            </a:r>
            <a:endParaRPr lang="ko-KR" alt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683201"/>
            <a:ext cx="4104456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10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triple product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42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13740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The </a:t>
            </a:r>
            <a:r>
              <a:rPr lang="en-US" altLang="ko-KR" dirty="0"/>
              <a:t>triple product of three vectors is a combination of a vector product and a scalar product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triple </a:t>
            </a:r>
            <a:r>
              <a:rPr lang="en-US" altLang="ko-KR" dirty="0" smtClean="0"/>
              <a:t>product</a:t>
            </a:r>
            <a:endParaRPr lang="ko-KR" altLang="en-US" dirty="0"/>
          </a:p>
        </p:txBody>
      </p:sp>
      <p:pic>
        <p:nvPicPr>
          <p:cNvPr id="389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50298"/>
            <a:ext cx="3384376" cy="2245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649690"/>
            <a:ext cx="41433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218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229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행렬 </a:t>
            </a:r>
            <a:r>
              <a:rPr lang="en-US" altLang="ko-KR" dirty="0"/>
              <a:t>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18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77736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copy(</a:t>
            </a:r>
            <a:r>
              <a:rPr lang="en-US" altLang="ko-KR" sz="2800" dirty="0" err="1"/>
              <a:t>obj</a:t>
            </a:r>
            <a:r>
              <a:rPr lang="en-US" altLang="ko-KR" sz="2800" dirty="0"/>
              <a:t>, order='K</a:t>
            </a:r>
            <a:r>
              <a:rPr lang="en-US" altLang="ko-KR" sz="2800" dirty="0" smtClean="0"/>
              <a:t>')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obj.copy</a:t>
            </a:r>
            <a:r>
              <a:rPr lang="en-US" altLang="ko-KR" sz="2800" dirty="0" smtClean="0"/>
              <a:t>(order=‘C’)</a:t>
            </a:r>
            <a:r>
              <a:rPr lang="ko-KR" altLang="en-US" sz="2800" dirty="0" smtClean="0"/>
              <a:t>는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거의 동일한 처리함</a:t>
            </a:r>
            <a:endParaRPr lang="en-US" altLang="ko-KR" sz="2800" dirty="0" smtClean="0"/>
          </a:p>
          <a:p>
            <a:pPr marL="731520" lvl="2" indent="0" fontAlgn="base">
              <a:buNone/>
            </a:pPr>
            <a:r>
              <a:rPr lang="en-US" altLang="ko-KR" sz="1000" dirty="0" smtClean="0"/>
              <a:t>order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>{</a:t>
            </a:r>
            <a:r>
              <a:rPr lang="en-US" altLang="ko-KR" sz="1000" dirty="0"/>
              <a:t>'C', 'F', 'A', 'K</a:t>
            </a:r>
            <a:r>
              <a:rPr lang="en-US" altLang="ko-KR" sz="1000" dirty="0" smtClean="0"/>
              <a:t>'}.</a:t>
            </a:r>
          </a:p>
          <a:p>
            <a:pPr marL="731520" lvl="2" indent="0" fontAlgn="base">
              <a:buNone/>
            </a:pPr>
            <a:r>
              <a:rPr lang="en-US" altLang="ko-KR" sz="1000" dirty="0" smtClean="0"/>
              <a:t> 'C</a:t>
            </a:r>
            <a:r>
              <a:rPr lang="en-US" altLang="ko-KR" sz="1000" dirty="0"/>
              <a:t>' </a:t>
            </a:r>
            <a:r>
              <a:rPr lang="en-US" altLang="ko-KR" sz="1000" dirty="0" smtClean="0"/>
              <a:t>: C-order</a:t>
            </a:r>
            <a:r>
              <a:rPr lang="en-US" altLang="ko-KR" sz="1000" dirty="0"/>
              <a:t>, </a:t>
            </a:r>
            <a:r>
              <a:rPr lang="en-US" altLang="ko-KR" sz="1000" dirty="0" smtClean="0"/>
              <a:t> 'F</a:t>
            </a:r>
            <a:r>
              <a:rPr lang="en-US" altLang="ko-KR" sz="1000" dirty="0"/>
              <a:t>' </a:t>
            </a:r>
            <a:r>
              <a:rPr lang="en-US" altLang="ko-KR" sz="1000" dirty="0" smtClean="0"/>
              <a:t>: Fortran-order</a:t>
            </a:r>
            <a:r>
              <a:rPr lang="en-US" altLang="ko-KR" sz="1000" dirty="0"/>
              <a:t>, </a:t>
            </a:r>
            <a:r>
              <a:rPr lang="en-US" altLang="ko-KR" sz="1000" dirty="0" smtClean="0"/>
              <a:t> 'A</a:t>
            </a:r>
            <a:r>
              <a:rPr lang="en-US" altLang="ko-KR" sz="1000" dirty="0"/>
              <a:t>' </a:t>
            </a:r>
            <a:r>
              <a:rPr lang="en-US" altLang="ko-KR" sz="1000" dirty="0" smtClean="0"/>
              <a:t>: </a:t>
            </a:r>
            <a:r>
              <a:rPr lang="en-US" altLang="ko-KR" sz="1000" dirty="0" err="1" smtClean="0"/>
              <a:t>fortran</a:t>
            </a:r>
            <a:r>
              <a:rPr lang="ko-KR" altLang="en-US" sz="1000" dirty="0" smtClean="0"/>
              <a:t>이면 </a:t>
            </a:r>
            <a:r>
              <a:rPr lang="en-US" altLang="ko-KR" sz="1000" dirty="0" smtClean="0"/>
              <a:t>F, </a:t>
            </a:r>
            <a:r>
              <a:rPr lang="ko-KR" altLang="en-US" sz="1000" dirty="0" smtClean="0"/>
              <a:t>아니면 </a:t>
            </a:r>
            <a:r>
              <a:rPr lang="en-US" altLang="ko-KR" sz="1000" dirty="0" smtClean="0"/>
              <a:t>C</a:t>
            </a:r>
            <a:r>
              <a:rPr lang="ko-KR" altLang="en-US" sz="1000" dirty="0" smtClean="0"/>
              <a:t>처리</a:t>
            </a:r>
            <a:r>
              <a:rPr lang="en-US" altLang="ko-KR" sz="1000" dirty="0" smtClean="0"/>
              <a:t>,  </a:t>
            </a:r>
            <a:r>
              <a:rPr lang="en-US" altLang="ko-KR" sz="1000" dirty="0"/>
              <a:t>'K' </a:t>
            </a:r>
            <a:r>
              <a:rPr lang="en-US" altLang="ko-KR" sz="1000" dirty="0" smtClean="0"/>
              <a:t>: </a:t>
            </a:r>
            <a:r>
              <a:rPr lang="en-US" altLang="ko-KR" sz="1000" dirty="0" err="1" smtClean="0"/>
              <a:t>obj</a:t>
            </a:r>
            <a:r>
              <a:rPr lang="ko-KR" altLang="en-US" sz="1000" dirty="0" smtClean="0"/>
              <a:t>에 매치해서 처리  </a:t>
            </a:r>
            <a:endParaRPr lang="en-US" altLang="ko-KR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numpy.copy</a:t>
            </a:r>
            <a:r>
              <a:rPr lang="en-US" altLang="ko-KR" dirty="0" smtClean="0"/>
              <a:t> vs </a:t>
            </a:r>
            <a:r>
              <a:rPr lang="en-US" altLang="ko-KR" dirty="0" err="1" smtClean="0"/>
              <a:t>ndarray.copy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73016"/>
            <a:ext cx="4392488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573017"/>
            <a:ext cx="30861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6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행렬이란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매트릭스라고도 하는데 행렬의 가로 줄을 행</a:t>
            </a:r>
            <a:r>
              <a:rPr lang="en-US" altLang="ko-KR" sz="2800" dirty="0"/>
              <a:t>, </a:t>
            </a:r>
            <a:r>
              <a:rPr lang="ko-KR" altLang="en-US" sz="2800" dirty="0"/>
              <a:t>세로 줄을 </a:t>
            </a:r>
            <a:r>
              <a:rPr lang="ko-KR" altLang="en-US" sz="2800" dirty="0" smtClean="0"/>
              <a:t>열로 표시함</a:t>
            </a:r>
            <a:endParaRPr lang="ko-KR" altLang="en-US" sz="2800" dirty="0"/>
          </a:p>
        </p:txBody>
      </p:sp>
      <p:pic>
        <p:nvPicPr>
          <p:cNvPr id="35842" name="Picture 2" descr="http://cfile8.uf.tistory.com/original/123F40044B5CF5BCC17A1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356992"/>
            <a:ext cx="5184576" cy="281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5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Diagonal matrix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52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대각행렬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diag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정사각행렬</a:t>
            </a:r>
            <a:r>
              <a:rPr lang="ko-KR" altLang="en-US" sz="2800" dirty="0"/>
              <a:t> </a:t>
            </a:r>
            <a:r>
              <a:rPr lang="en-US" altLang="ko-KR" sz="2800" dirty="0"/>
              <a:t>A</a:t>
            </a:r>
            <a:r>
              <a:rPr lang="ko-KR" altLang="en-US" sz="2800" dirty="0"/>
              <a:t>＝</a:t>
            </a:r>
            <a:r>
              <a:rPr lang="en-US" altLang="ko-KR" sz="2800" dirty="0"/>
              <a:t>(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)(</a:t>
            </a:r>
            <a:r>
              <a:rPr lang="en-US" altLang="ko-KR" sz="2800" dirty="0" err="1"/>
              <a:t>i</a:t>
            </a:r>
            <a:r>
              <a:rPr lang="en-US" altLang="ko-KR" sz="2800" dirty="0"/>
              <a:t>, j</a:t>
            </a:r>
            <a:r>
              <a:rPr lang="ko-KR" altLang="en-US" sz="2800" dirty="0"/>
              <a:t>＝</a:t>
            </a:r>
            <a:r>
              <a:rPr lang="en-US" altLang="ko-KR" sz="2800" dirty="0"/>
              <a:t>1, 2, 3,…, n)</a:t>
            </a:r>
            <a:r>
              <a:rPr lang="ko-KR" altLang="en-US" sz="2800" dirty="0"/>
              <a:t>의 원소 </a:t>
            </a:r>
            <a:r>
              <a:rPr lang="en-US" altLang="ko-KR" sz="2800" dirty="0" err="1"/>
              <a:t>aij</a:t>
            </a:r>
            <a:r>
              <a:rPr lang="ko-KR" altLang="en-US" sz="2800" dirty="0"/>
              <a:t>가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=0(</a:t>
            </a:r>
            <a:r>
              <a:rPr lang="en-US" altLang="ko-KR" sz="2800" dirty="0" err="1"/>
              <a:t>i≠j</a:t>
            </a:r>
            <a:r>
              <a:rPr lang="en-US" altLang="ko-KR" sz="2800" dirty="0"/>
              <a:t>)</a:t>
            </a:r>
            <a:r>
              <a:rPr lang="ko-KR" altLang="en-US" sz="2800" dirty="0"/>
              <a:t>을 </a:t>
            </a:r>
            <a:r>
              <a:rPr lang="ko-KR" altLang="en-US" sz="2800" dirty="0" smtClean="0"/>
              <a:t>만족시키는 행렬</a:t>
            </a:r>
            <a:endParaRPr lang="en-US" altLang="ko-KR" sz="2800" dirty="0"/>
          </a:p>
          <a:p>
            <a:r>
              <a:rPr lang="en-US" altLang="ko-KR" sz="2800" dirty="0" smtClean="0"/>
              <a:t>A</a:t>
            </a:r>
            <a:r>
              <a:rPr lang="ko-KR" altLang="en-US" sz="2800" dirty="0"/>
              <a:t>의 </a:t>
            </a:r>
            <a:r>
              <a:rPr lang="ko-KR" altLang="en-US" sz="2800" dirty="0" err="1"/>
              <a:t>주대각선</a:t>
            </a:r>
            <a:r>
              <a:rPr lang="ko-KR" altLang="en-US" sz="2800" dirty="0"/>
              <a:t> 위에 있는 원소</a:t>
            </a:r>
            <a:r>
              <a:rPr lang="en-US" altLang="ko-KR" sz="2800" dirty="0"/>
              <a:t>(</a:t>
            </a:r>
            <a:r>
              <a:rPr lang="ko-KR" altLang="en-US" sz="2800" dirty="0"/>
              <a:t>대각선원소</a:t>
            </a:r>
            <a:r>
              <a:rPr lang="en-US" altLang="ko-KR" sz="2800" dirty="0"/>
              <a:t>)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</a:t>
            </a:r>
            <a:r>
              <a:rPr lang="ko-KR" altLang="en-US" sz="2800" dirty="0"/>
              <a:t>＝</a:t>
            </a:r>
            <a:r>
              <a:rPr lang="en-US" altLang="ko-KR" sz="2800" dirty="0"/>
              <a:t>j) </a:t>
            </a:r>
            <a:r>
              <a:rPr lang="ko-KR" altLang="en-US" sz="2800" dirty="0"/>
              <a:t>외의 원소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i≠j</a:t>
            </a:r>
            <a:r>
              <a:rPr lang="en-US" altLang="ko-KR" sz="2800" dirty="0"/>
              <a:t>)</a:t>
            </a:r>
            <a:r>
              <a:rPr lang="ko-KR" altLang="en-US" sz="2800" dirty="0"/>
              <a:t>가 모두 </a:t>
            </a:r>
            <a:r>
              <a:rPr lang="en-US" altLang="ko-KR" sz="2800" dirty="0"/>
              <a:t>0</a:t>
            </a:r>
            <a:r>
              <a:rPr lang="ko-KR" altLang="en-US" sz="2800" dirty="0"/>
              <a:t>인 </a:t>
            </a:r>
            <a:r>
              <a:rPr lang="ko-KR" altLang="en-US" sz="2800" dirty="0" smtClean="0"/>
              <a:t>행렬</a:t>
            </a:r>
            <a:endParaRPr lang="ko-KR" altLang="en-US" sz="2800" dirty="0"/>
          </a:p>
        </p:txBody>
      </p:sp>
      <p:sp>
        <p:nvSpPr>
          <p:cNvPr id="4" name="AutoShape 7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9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301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077072"/>
            <a:ext cx="338437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8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789040"/>
            <a:ext cx="287655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277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Identity matrix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87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항등행렬</a:t>
            </a:r>
            <a:r>
              <a:rPr lang="en-US" altLang="ko-KR" dirty="0" smtClean="0"/>
              <a:t>: identity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모든 행렬과 </a:t>
            </a:r>
            <a:r>
              <a:rPr lang="en-US" altLang="ko-KR" sz="2800" dirty="0" smtClean="0"/>
              <a:t>dot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연산시</a:t>
            </a:r>
            <a:r>
              <a:rPr lang="ko-KR" altLang="en-US" sz="2800" dirty="0" smtClean="0"/>
              <a:t> 자기 자신이 나오게 하는 단위행렬</a:t>
            </a:r>
            <a:endParaRPr lang="ko-KR" altLang="en-US" sz="2800" dirty="0"/>
          </a:p>
        </p:txBody>
      </p:sp>
      <p:pic>
        <p:nvPicPr>
          <p:cNvPr id="44035" name="Picture 3" descr="&#10;I_1 = \begin{bmatrix}&#10;1 \end{bmatrix}&#10;,\ &#10;I_2 = \begin{bmatrix}&#10;1 &amp; 0 \\&#10;0 &amp; 1 \end{bmatrix}&#10;,\ &#10;I_3 = \begin{bmatrix}&#10;1 &amp; 0 &amp; 0 \\&#10;0 &amp; 1 &amp; 0 \\&#10;0 &amp; 0 &amp; 1 \end{bmatrix}&#10;,\ \cdots ,\ &#10;I_n = \begin{bmatrix}&#10;1 &amp; 0 &amp; 0 &amp; \cdots &amp; 0 \\&#10;0 &amp; 1 &amp; 0 &amp; \cdots &amp; 0 \\&#10;0 &amp; 0 &amp; 1 &amp; \cdots &amp; 0 \\&#10;\vdots &amp; \vdots &amp; \vdots &amp; \ddots &amp; \vdots \\&#10;0 &amp; 0 &amp; 0 &amp; \cdots &amp; 1 \end{bmatrix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119762"/>
            <a:ext cx="4176464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9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924944"/>
            <a:ext cx="240982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75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Triangular matrix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63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삼각행렬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tril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triu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상삼각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행렬</a:t>
            </a:r>
            <a:r>
              <a:rPr lang="en-US" altLang="ko-KR" sz="2800" dirty="0" smtClean="0"/>
              <a:t>(</a:t>
            </a:r>
            <a:r>
              <a:rPr lang="en-US" altLang="ko-KR" sz="2800" dirty="0"/>
              <a:t>Upper triangular </a:t>
            </a:r>
            <a:r>
              <a:rPr lang="en-US" altLang="ko-KR" sz="2800" dirty="0" smtClean="0"/>
              <a:t>matrix)</a:t>
            </a:r>
            <a:endParaRPr lang="ko-KR" altLang="en-US" sz="2800" dirty="0"/>
          </a:p>
          <a:p>
            <a:r>
              <a:rPr lang="ko-KR" altLang="en-US" sz="2800" dirty="0" smtClean="0"/>
              <a:t>과 </a:t>
            </a:r>
            <a:r>
              <a:rPr lang="ko-KR" altLang="en-US" sz="2800" dirty="0" err="1"/>
              <a:t>하삼각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행렬</a:t>
            </a:r>
            <a:r>
              <a:rPr lang="en-US" altLang="ko-KR" sz="2800" dirty="0" smtClean="0"/>
              <a:t>(</a:t>
            </a:r>
            <a:r>
              <a:rPr lang="en-US" altLang="ko-KR" sz="2800" dirty="0"/>
              <a:t>lower triangular matrix</a:t>
            </a:r>
            <a:endParaRPr lang="ko-KR" altLang="en-US" sz="2800" dirty="0"/>
          </a:p>
          <a:p>
            <a:r>
              <a:rPr lang="en-US" altLang="ko-KR" sz="2800" dirty="0" smtClean="0"/>
              <a:t>)</a:t>
            </a:r>
            <a:r>
              <a:rPr lang="ko-KR" altLang="en-US" sz="2800" dirty="0" smtClean="0"/>
              <a:t>을 </a:t>
            </a:r>
            <a:r>
              <a:rPr lang="ko-KR" altLang="en-US" sz="2800" dirty="0"/>
              <a:t>총칭하여 일컫는 말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4" name="AutoShape 7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9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5059" name="Picture 3" descr="&#10;\begin{bmatrix}&#10;1 &amp; 4 &amp; 100 \\&#10;0 &amp; 3 &amp; 4 \\&#10;0 &amp; 0 &amp; 1 \\&#10;\end{bmatrix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38744"/>
            <a:ext cx="9239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&#10;\begin{bmatrix}&#10;1 &amp; 0 &amp; 0 \\&#10;2 &amp; 8 &amp; 0 \\&#10;4 &amp; 9 &amp; 7 \\&#10;\end{bmatrix}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513" y="5432844"/>
            <a:ext cx="7334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1600" y="339067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Upper triangular matrix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7401" y="492878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lower triangular matrix</a:t>
            </a:r>
            <a:endParaRPr lang="ko-KR" altLang="en-US" dirty="0"/>
          </a:p>
        </p:txBody>
      </p:sp>
      <p:pic>
        <p:nvPicPr>
          <p:cNvPr id="280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975217"/>
            <a:ext cx="42386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1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 산술연산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산술연</a:t>
            </a:r>
            <a:r>
              <a:rPr lang="ko-KR" altLang="en-US" dirty="0"/>
              <a:t>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두 행렬의 </a:t>
            </a:r>
            <a:r>
              <a:rPr lang="ko-KR" altLang="en-US" sz="2800" dirty="0" err="1" smtClean="0"/>
              <a:t>원소별로</a:t>
            </a:r>
            <a:r>
              <a:rPr lang="ko-KR" altLang="en-US" sz="2800" dirty="0" smtClean="0"/>
              <a:t> 산술연산</a:t>
            </a:r>
            <a:r>
              <a:rPr lang="en-US" altLang="ko-KR" sz="2800" dirty="0" smtClean="0"/>
              <a:t>(+/-/*) </a:t>
            </a:r>
            <a:r>
              <a:rPr lang="ko-KR" altLang="en-US" sz="2800" dirty="0" smtClean="0"/>
              <a:t>처리</a:t>
            </a:r>
            <a:endParaRPr lang="ko-KR" altLang="en-US" sz="2800" dirty="0"/>
          </a:p>
        </p:txBody>
      </p:sp>
      <p:sp>
        <p:nvSpPr>
          <p:cNvPr id="3" name="직사각형 2"/>
          <p:cNvSpPr/>
          <p:nvPr/>
        </p:nvSpPr>
        <p:spPr>
          <a:xfrm>
            <a:off x="954655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08296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61938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54655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08296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61938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83354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36995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90637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83354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336995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790637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827557" y="370145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827557" y="421450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408950" y="370206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408950" y="421511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26749" y="3702064"/>
            <a:ext cx="365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</a:t>
            </a:r>
          </a:p>
          <a:p>
            <a:r>
              <a:rPr lang="en-US" altLang="ko-KR" dirty="0" smtClean="0"/>
              <a:t>-</a:t>
            </a:r>
          </a:p>
          <a:p>
            <a:r>
              <a:rPr lang="en-US" altLang="ko-KR" dirty="0" smtClean="0"/>
              <a:t>*</a:t>
            </a:r>
          </a:p>
          <a:p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339595" y="3880254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25187" y="3589696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5125187" y="4174471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9" name="직사각형 38"/>
          <p:cNvSpPr/>
          <p:nvPr/>
        </p:nvSpPr>
        <p:spPr>
          <a:xfrm>
            <a:off x="5989886" y="3690863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989886" y="4203913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571279" y="3691473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571279" y="4204523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6287516" y="3579105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6287516" y="4163880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45" name="직사각형 44"/>
          <p:cNvSpPr/>
          <p:nvPr/>
        </p:nvSpPr>
        <p:spPr>
          <a:xfrm>
            <a:off x="7142014" y="3702036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142014" y="4215086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7723407" y="3702646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723407" y="4215696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439644" y="3590278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7439644" y="4175053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726755" y="5085184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1 2 3</a:t>
            </a:r>
          </a:p>
          <a:p>
            <a:pPr algn="ctr"/>
            <a:r>
              <a:rPr lang="en-US" altLang="ko-KR" dirty="0" smtClean="0"/>
              <a:t>4 5 6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769403" y="5106469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1 2 3</a:t>
            </a:r>
          </a:p>
          <a:p>
            <a:pPr algn="ctr"/>
            <a:r>
              <a:rPr lang="en-US" altLang="ko-KR" dirty="0" smtClean="0"/>
              <a:t>4 5 6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326749" y="5244969"/>
            <a:ext cx="36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491995" y="5223683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261581" y="5106468"/>
            <a:ext cx="218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1+1  2+2  3+3</a:t>
            </a:r>
          </a:p>
          <a:p>
            <a:pPr algn="ctr"/>
            <a:r>
              <a:rPr lang="en-US" altLang="ko-KR" dirty="0" smtClean="0"/>
              <a:t>4+4  5+5  6+6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620615" y="6028147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390201" y="5910932"/>
            <a:ext cx="218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2   4   6</a:t>
            </a:r>
          </a:p>
          <a:p>
            <a:pPr algn="ctr"/>
            <a:r>
              <a:rPr lang="en-US" altLang="ko-KR" dirty="0" smtClean="0"/>
              <a:t>8 10 12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52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03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산술연산 예시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행렬에 대한 산술연식은 각 </a:t>
            </a:r>
            <a:r>
              <a:rPr lang="ko-KR" altLang="en-US" sz="2800" dirty="0" err="1" smtClean="0"/>
              <a:t>원소별로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+/-/* </a:t>
            </a:r>
            <a:r>
              <a:rPr lang="ko-KR" altLang="en-US" sz="2800" dirty="0" smtClean="0"/>
              <a:t>처리</a:t>
            </a:r>
            <a:endParaRPr lang="ko-KR" altLang="en-US" sz="2800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140968"/>
            <a:ext cx="5256584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7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전치 </a:t>
            </a:r>
            <a:r>
              <a:rPr lang="en-US" altLang="ko-KR" dirty="0" smtClean="0"/>
              <a:t>: 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전치</a:t>
            </a:r>
            <a:r>
              <a:rPr lang="en-US" altLang="ko-KR" sz="2800" dirty="0"/>
              <a:t>: </a:t>
            </a:r>
            <a:r>
              <a:rPr lang="ko-KR" altLang="en-US" sz="2800" dirty="0"/>
              <a:t>행렬의 행과 열을 서로 바꾸는 것</a:t>
            </a:r>
            <a:r>
              <a:rPr lang="en-US" altLang="ko-KR" sz="2800" dirty="0" smtClean="0"/>
              <a:t>.</a:t>
            </a:r>
            <a:endParaRPr lang="en-US" altLang="ko-KR" sz="2800" dirty="0"/>
          </a:p>
          <a:p>
            <a:r>
              <a:rPr lang="ko-KR" altLang="en-US" sz="2800" dirty="0"/>
              <a:t>수학책에서는 </a:t>
            </a:r>
            <a:r>
              <a:rPr lang="ko-KR" altLang="en-US" sz="2800" dirty="0" err="1"/>
              <a:t>위첨자</a:t>
            </a:r>
            <a:r>
              <a:rPr lang="ko-KR" altLang="en-US" sz="2800" dirty="0"/>
              <a:t> </a:t>
            </a:r>
            <a:r>
              <a:rPr lang="en-US" altLang="ko-KR" sz="2800" dirty="0"/>
              <a:t>T</a:t>
            </a:r>
            <a:r>
              <a:rPr lang="ko-KR" altLang="en-US" sz="2800" dirty="0"/>
              <a:t>로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전치를 나타낸다</a:t>
            </a:r>
            <a:r>
              <a:rPr lang="en-US" altLang="ko-KR" sz="2800" dirty="0"/>
              <a:t>.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098649"/>
              </p:ext>
            </p:extLst>
          </p:nvPr>
        </p:nvGraphicFramePr>
        <p:xfrm>
          <a:off x="395536" y="3789040"/>
          <a:ext cx="2438400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46" name="Equation" r:id="rId3" imgW="1117600" imgH="914400" progId="">
                  <p:embed/>
                </p:oleObj>
              </mc:Choice>
              <mc:Fallback>
                <p:oleObj name="Equation" r:id="rId3" imgW="1117600" imgH="914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789040"/>
                        <a:ext cx="2438400" cy="200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122037"/>
              </p:ext>
            </p:extLst>
          </p:nvPr>
        </p:nvGraphicFramePr>
        <p:xfrm>
          <a:off x="3138736" y="4017640"/>
          <a:ext cx="274320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47" name="Equation" r:id="rId5" imgW="1320227" imgH="710891" progId="">
                  <p:embed/>
                </p:oleObj>
              </mc:Choice>
              <mc:Fallback>
                <p:oleObj name="Equation" r:id="rId5" imgW="1320227" imgH="71089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8736" y="4017640"/>
                        <a:ext cx="274320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1005136" y="3789040"/>
            <a:ext cx="609600" cy="20574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/>
            <a:endParaRPr lang="ko-KR" altLang="en-US" sz="1400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 rot="16200000">
            <a:off x="4548436" y="3217540"/>
            <a:ext cx="609600" cy="20574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/>
            <a:endParaRPr lang="ko-KR" altLang="en-US" sz="140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573016"/>
            <a:ext cx="273630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58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dot 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9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</a:t>
            </a:r>
            <a:r>
              <a:rPr lang="ko-KR" altLang="en-US" dirty="0" smtClean="0"/>
              <a:t>처리 기준 </a:t>
            </a:r>
            <a:r>
              <a:rPr lang="en-US" altLang="ko-KR" dirty="0" smtClean="0"/>
              <a:t>1*p, p*1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두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와 </a:t>
            </a:r>
            <a:r>
              <a:rPr lang="en-US" altLang="ko-KR" sz="2800" dirty="0"/>
              <a:t>B</a:t>
            </a:r>
            <a:r>
              <a:rPr lang="ko-KR" altLang="en-US" sz="2800" dirty="0"/>
              <a:t>의 행렬곱셈은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각 </a:t>
            </a:r>
            <a:r>
              <a:rPr lang="ko-KR" altLang="en-US" sz="2800" dirty="0" smtClean="0"/>
              <a:t>행과 </a:t>
            </a:r>
            <a:r>
              <a:rPr lang="ko-KR" altLang="en-US" sz="2800" dirty="0"/>
              <a:t>행렬 </a:t>
            </a:r>
            <a:r>
              <a:rPr lang="en-US" altLang="ko-KR" sz="2800" dirty="0"/>
              <a:t>B</a:t>
            </a:r>
            <a:r>
              <a:rPr lang="ko-KR" altLang="en-US" sz="2800" dirty="0"/>
              <a:t>의 각 열끼리 </a:t>
            </a:r>
            <a:r>
              <a:rPr lang="ko-KR" altLang="en-US" sz="2800" dirty="0" smtClean="0"/>
              <a:t>곱해서 표시</a:t>
            </a:r>
            <a:endParaRPr lang="ko-KR" altLang="en-US" sz="2800" dirty="0"/>
          </a:p>
        </p:txBody>
      </p:sp>
      <p:grpSp>
        <p:nvGrpSpPr>
          <p:cNvPr id="5" name="그룹 4"/>
          <p:cNvGrpSpPr/>
          <p:nvPr/>
        </p:nvGrpSpPr>
        <p:grpSpPr>
          <a:xfrm>
            <a:off x="5436096" y="4293096"/>
            <a:ext cx="2376264" cy="304507"/>
            <a:chOff x="325658" y="5481265"/>
            <a:chExt cx="3248020" cy="30450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16234860"/>
                    </p:ext>
                  </p:extLst>
                </p:nvPr>
              </p:nvGraphicFramePr>
              <p:xfrm>
                <a:off x="325658" y="5527258"/>
                <a:ext cx="780969" cy="25621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91506" name="Equation" r:id="rId3" imgW="380835" imgH="165028" progId="Equation.3">
                        <p:embed/>
                      </p:oleObj>
                    </mc:Choice>
                    <mc:Fallback>
                      <p:oleObj name="Equation" r:id="rId3" imgW="380835" imgH="16502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5658" y="5527258"/>
                              <a:ext cx="780969" cy="25621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8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12401809"/>
                    </p:ext>
                  </p:extLst>
                </p:nvPr>
              </p:nvGraphicFramePr>
              <p:xfrm>
                <a:off x="325658" y="5527258"/>
                <a:ext cx="780969" cy="25621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7461" name="Equation" r:id="rId16" imgW="380835" imgH="165028" progId="Equation.3">
                        <p:embed/>
                      </p:oleObj>
                    </mc:Choice>
                    <mc:Fallback>
                      <p:oleObj name="Equation" r:id="rId16" imgW="380835" imgH="16502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5658" y="5527258"/>
                              <a:ext cx="780969" cy="25621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106627" y="5481265"/>
                  <a:ext cx="2467051" cy="304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20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  …  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627" y="5481265"/>
                  <a:ext cx="2467051" cy="304507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그룹 3"/>
          <p:cNvGrpSpPr/>
          <p:nvPr/>
        </p:nvGrpSpPr>
        <p:grpSpPr>
          <a:xfrm>
            <a:off x="1777828" y="3879785"/>
            <a:ext cx="2938188" cy="1512504"/>
            <a:chOff x="-335028" y="2713114"/>
            <a:chExt cx="3905313" cy="1924722"/>
          </a:xfrm>
        </p:grpSpPr>
        <p:graphicFrame>
          <p:nvGraphicFramePr>
            <p:cNvPr id="35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4238685"/>
                </p:ext>
              </p:extLst>
            </p:nvPr>
          </p:nvGraphicFramePr>
          <p:xfrm>
            <a:off x="-335028" y="3282757"/>
            <a:ext cx="2128570" cy="374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507" name="Equation" r:id="rId19" imgW="1371600" imgH="241300" progId="Equation.3">
                    <p:embed/>
                  </p:oleObj>
                </mc:Choice>
                <mc:Fallback>
                  <p:oleObj name="Equation" r:id="rId19" imgW="1371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335028" y="3282757"/>
                          <a:ext cx="2128570" cy="37447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1435043"/>
                </p:ext>
              </p:extLst>
            </p:nvPr>
          </p:nvGraphicFramePr>
          <p:xfrm>
            <a:off x="1915629" y="2713114"/>
            <a:ext cx="906613" cy="1458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508" name="Equation" r:id="rId21" imgW="583947" imgH="939392" progId="Equation.3">
                    <p:embed/>
                  </p:oleObj>
                </mc:Choice>
                <mc:Fallback>
                  <p:oleObj name="Equation" r:id="rId21" imgW="583947" imgH="93939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5629" y="2713114"/>
                          <a:ext cx="906613" cy="145846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TextBox 50"/>
            <p:cNvSpPr txBox="1"/>
            <p:nvPr/>
          </p:nvSpPr>
          <p:spPr>
            <a:xfrm>
              <a:off x="232045" y="3787447"/>
              <a:ext cx="1519752" cy="46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</a:t>
              </a:r>
              <a:r>
                <a:rPr lang="ko-KR" altLang="en-US" dirty="0" smtClean="0"/>
                <a:t>행</a:t>
              </a:r>
              <a:r>
                <a:rPr lang="en-US" altLang="ko-KR" dirty="0" smtClean="0"/>
                <a:t>*p</a:t>
              </a:r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37212" y="4167846"/>
              <a:ext cx="1433073" cy="46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P</a:t>
              </a:r>
              <a:r>
                <a:rPr lang="ko-KR" altLang="en-US" dirty="0" smtClean="0"/>
                <a:t>행</a:t>
              </a:r>
              <a:r>
                <a:rPr lang="en-US" altLang="ko-KR" dirty="0" smtClean="0"/>
                <a:t>1</a:t>
              </a:r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228184" y="4838291"/>
            <a:ext cx="1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r>
              <a:rPr lang="ko-KR" altLang="en-US" dirty="0" smtClean="0"/>
              <a:t>행</a:t>
            </a:r>
            <a:r>
              <a:rPr lang="en-US" altLang="ko-KR" dirty="0" smtClean="0"/>
              <a:t>1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9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</a:t>
            </a:r>
            <a:r>
              <a:rPr lang="ko-KR" altLang="en-US" dirty="0" smtClean="0"/>
              <a:t>처리 기준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두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와 </a:t>
            </a:r>
            <a:r>
              <a:rPr lang="en-US" altLang="ko-KR" sz="2800" dirty="0"/>
              <a:t>B</a:t>
            </a:r>
            <a:r>
              <a:rPr lang="ko-KR" altLang="en-US" sz="2800" dirty="0"/>
              <a:t>의 행렬곱셈은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각 </a:t>
            </a:r>
            <a:r>
              <a:rPr lang="ko-KR" altLang="en-US" sz="2800" dirty="0" smtClean="0"/>
              <a:t>행과 </a:t>
            </a:r>
            <a:r>
              <a:rPr lang="ko-KR" altLang="en-US" sz="2800" dirty="0"/>
              <a:t>행렬 </a:t>
            </a:r>
            <a:r>
              <a:rPr lang="en-US" altLang="ko-KR" sz="2800" dirty="0"/>
              <a:t>B</a:t>
            </a:r>
            <a:r>
              <a:rPr lang="ko-KR" altLang="en-US" sz="2800" dirty="0"/>
              <a:t>의 각 열끼리 </a:t>
            </a:r>
            <a:r>
              <a:rPr lang="ko-KR" altLang="en-US" sz="2800" dirty="0" smtClean="0"/>
              <a:t>곱해서 표시</a:t>
            </a:r>
            <a:endParaRPr lang="ko-KR" altLang="en-US" sz="2800" dirty="0"/>
          </a:p>
        </p:txBody>
      </p:sp>
      <p:grpSp>
        <p:nvGrpSpPr>
          <p:cNvPr id="3" name="그룹 2"/>
          <p:cNvGrpSpPr/>
          <p:nvPr/>
        </p:nvGrpSpPr>
        <p:grpSpPr>
          <a:xfrm>
            <a:off x="1037900" y="3061160"/>
            <a:ext cx="6974796" cy="2991657"/>
            <a:chOff x="3779912" y="3864880"/>
            <a:chExt cx="4670540" cy="2267745"/>
          </a:xfrm>
        </p:grpSpPr>
        <p:graphicFrame>
          <p:nvGraphicFramePr>
            <p:cNvPr id="15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7121819"/>
                </p:ext>
              </p:extLst>
            </p:nvPr>
          </p:nvGraphicFramePr>
          <p:xfrm>
            <a:off x="3779912" y="3864880"/>
            <a:ext cx="2917617" cy="1153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306" name="Equation" r:id="rId3" imgW="4229100" imgH="1397000" progId="Equation.3">
                    <p:embed/>
                  </p:oleObj>
                </mc:Choice>
                <mc:Fallback>
                  <p:oleObj name="Equation" r:id="rId3" imgW="4229100" imgH="1397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9912" y="3864880"/>
                          <a:ext cx="2917617" cy="115322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0797717"/>
                </p:ext>
              </p:extLst>
            </p:nvPr>
          </p:nvGraphicFramePr>
          <p:xfrm>
            <a:off x="4517159" y="5140120"/>
            <a:ext cx="542151" cy="280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307" name="수식" r:id="rId5" imgW="380835" imgH="165028" progId="Equation.3">
                    <p:embed/>
                  </p:oleObj>
                </mc:Choice>
                <mc:Fallback>
                  <p:oleObj name="수식" r:id="rId5" imgW="380835" imgH="16502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7159" y="5140120"/>
                          <a:ext cx="542151" cy="28038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7627292"/>
                </p:ext>
              </p:extLst>
            </p:nvPr>
          </p:nvGraphicFramePr>
          <p:xfrm>
            <a:off x="5732833" y="5162410"/>
            <a:ext cx="488230" cy="280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308" name="수식" r:id="rId7" imgW="342603" imgH="164957" progId="Equation.3">
                    <p:embed/>
                  </p:oleObj>
                </mc:Choice>
                <mc:Fallback>
                  <p:oleObj name="수식" r:id="rId7" imgW="342603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32833" y="5162410"/>
                          <a:ext cx="488230" cy="280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3959469"/>
                </p:ext>
              </p:extLst>
            </p:nvPr>
          </p:nvGraphicFramePr>
          <p:xfrm>
            <a:off x="5089702" y="5808829"/>
            <a:ext cx="688228" cy="3237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309" name="수식" r:id="rId9" imgW="355446" imgH="139639" progId="Equation.3">
                    <p:embed/>
                  </p:oleObj>
                </mc:Choice>
                <mc:Fallback>
                  <p:oleObj name="수식" r:id="rId9" imgW="355446" imgH="13963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9702" y="5808829"/>
                          <a:ext cx="688228" cy="3237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아래쪽 화살표 20"/>
            <p:cNvSpPr/>
            <p:nvPr/>
          </p:nvSpPr>
          <p:spPr>
            <a:xfrm>
              <a:off x="5348523" y="5597657"/>
              <a:ext cx="142155" cy="184189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22" name="그룹 20"/>
            <p:cNvGrpSpPr>
              <a:grpSpLocks/>
            </p:cNvGrpSpPr>
            <p:nvPr/>
          </p:nvGrpSpPr>
          <p:grpSpPr bwMode="auto">
            <a:xfrm>
              <a:off x="5000487" y="5358330"/>
              <a:ext cx="821560" cy="184189"/>
              <a:chOff x="794328" y="6040581"/>
              <a:chExt cx="1006765" cy="332510"/>
            </a:xfrm>
          </p:grpSpPr>
          <p:cxnSp>
            <p:nvCxnSpPr>
              <p:cNvPr id="23" name="직선 연결선 22"/>
              <p:cNvCxnSpPr/>
              <p:nvPr/>
            </p:nvCxnSpPr>
            <p:spPr>
              <a:xfrm rot="5400000">
                <a:off x="628073" y="6206836"/>
                <a:ext cx="33251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803939" y="6373091"/>
                <a:ext cx="99715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 rot="5400000" flipH="1" flipV="1">
                <a:off x="1643310" y="6206836"/>
                <a:ext cx="315567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/>
            <p:cNvGrpSpPr/>
            <p:nvPr/>
          </p:nvGrpSpPr>
          <p:grpSpPr>
            <a:xfrm>
              <a:off x="7109289" y="4759145"/>
              <a:ext cx="1341163" cy="1372541"/>
              <a:chOff x="7124975" y="3657228"/>
              <a:chExt cx="1341163" cy="2481263"/>
            </a:xfrm>
          </p:grpSpPr>
          <p:pic>
            <p:nvPicPr>
              <p:cNvPr id="16" name="Picture 11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4975" y="3657228"/>
                <a:ext cx="1341163" cy="647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12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3995" y="4947719"/>
                <a:ext cx="1276457" cy="647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아래쪽 화살표 25"/>
              <p:cNvSpPr/>
              <p:nvPr/>
            </p:nvSpPr>
            <p:spPr>
              <a:xfrm>
                <a:off x="7723989" y="4208620"/>
                <a:ext cx="142156" cy="184189"/>
              </a:xfrm>
              <a:prstGeom prst="downArrow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200"/>
              </a:p>
            </p:txBody>
          </p:sp>
          <p:sp>
            <p:nvSpPr>
              <p:cNvPr id="27" name="아래쪽 화살표 26"/>
              <p:cNvSpPr/>
              <p:nvPr/>
            </p:nvSpPr>
            <p:spPr>
              <a:xfrm>
                <a:off x="7746538" y="5580060"/>
                <a:ext cx="143136" cy="184188"/>
              </a:xfrm>
              <a:prstGeom prst="downArrow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1200"/>
              </a:p>
            </p:txBody>
          </p:sp>
          <p:graphicFrame>
            <p:nvGraphicFramePr>
              <p:cNvPr id="28" name="Object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0518147"/>
                  </p:ext>
                </p:extLst>
              </p:nvPr>
            </p:nvGraphicFramePr>
            <p:xfrm>
              <a:off x="7680852" y="4426830"/>
              <a:ext cx="220586" cy="2944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310" name="수식" r:id="rId13" imgW="114102" imgH="126780" progId="Equation.3">
                      <p:embed/>
                    </p:oleObj>
                  </mc:Choice>
                  <mc:Fallback>
                    <p:oleObj name="수식" r:id="rId13" imgW="114102" imgH="1267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80852" y="4426830"/>
                            <a:ext cx="220586" cy="29446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2531783"/>
                  </p:ext>
                </p:extLst>
              </p:nvPr>
            </p:nvGraphicFramePr>
            <p:xfrm>
              <a:off x="7728891" y="5838159"/>
              <a:ext cx="220586" cy="2944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311" name="수식" r:id="rId15" imgW="114102" imgH="126780" progId="Equation.3">
                      <p:embed/>
                    </p:oleObj>
                  </mc:Choice>
                  <mc:Fallback>
                    <p:oleObj name="수식" r:id="rId15" imgW="114102" imgH="1267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728891" y="5838159"/>
                            <a:ext cx="220586" cy="2944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" name="직사각형 29"/>
              <p:cNvSpPr/>
              <p:nvPr/>
            </p:nvSpPr>
            <p:spPr>
              <a:xfrm>
                <a:off x="7374973" y="4426830"/>
                <a:ext cx="291174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2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7922026" y="4412752"/>
                <a:ext cx="291174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7413208" y="5844024"/>
                <a:ext cx="291173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7960261" y="5829946"/>
                <a:ext cx="291173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80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 fontScale="92500" lnSpcReduction="2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A = [[a1,b1],[c1,d1]] B = [[a2,b2],[c2,d2]] </a:t>
            </a:r>
            <a:r>
              <a:rPr lang="en-US" altLang="ko-KR" dirty="0" smtClean="0"/>
              <a:t>numpy.dot(A,B</a:t>
            </a:r>
            <a:r>
              <a:rPr lang="en-US" altLang="ko-KR" dirty="0"/>
              <a:t>) </a:t>
            </a:r>
          </a:p>
          <a:p>
            <a:pPr marL="457200" lvl="1" indent="0" fontAlgn="base">
              <a:buNone/>
            </a:pPr>
            <a:r>
              <a:rPr lang="en-US" altLang="ko-KR" dirty="0"/>
              <a:t>array([[a1*a2 + </a:t>
            </a:r>
            <a:r>
              <a:rPr lang="en-US" altLang="ko-KR" dirty="0" smtClean="0"/>
              <a:t>b1*c2</a:t>
            </a:r>
            <a:r>
              <a:rPr lang="en-US" altLang="ko-KR" dirty="0"/>
              <a:t>, </a:t>
            </a:r>
            <a:r>
              <a:rPr lang="en-US" altLang="ko-KR" dirty="0" smtClean="0"/>
              <a:t>a1*b2 </a:t>
            </a:r>
            <a:r>
              <a:rPr lang="en-US" altLang="ko-KR" dirty="0"/>
              <a:t>+ b1*d2], [c1*a2 + </a:t>
            </a:r>
            <a:r>
              <a:rPr lang="en-US" altLang="ko-KR" dirty="0" smtClean="0"/>
              <a:t>d1*c2</a:t>
            </a:r>
            <a:r>
              <a:rPr lang="en-US" altLang="ko-KR" dirty="0"/>
              <a:t>, </a:t>
            </a:r>
            <a:r>
              <a:rPr lang="en-US" altLang="ko-KR" dirty="0" smtClean="0"/>
              <a:t>c1*b2 </a:t>
            </a:r>
            <a:r>
              <a:rPr lang="en-US" altLang="ko-KR" dirty="0"/>
              <a:t>+ d1*d2</a:t>
            </a:r>
            <a:r>
              <a:rPr lang="en-US" altLang="ko-KR" dirty="0" smtClean="0"/>
              <a:t>])</a:t>
            </a:r>
          </a:p>
          <a:p>
            <a:pPr marL="457200" lvl="1" indent="0" fontAlgn="base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[[1*4+ 0*2, 1*1+0*2],[0*4+1*2, 0*1+1*2]]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581128"/>
            <a:ext cx="1296144" cy="1296005"/>
            <a:chOff x="1763688" y="4221088"/>
            <a:chExt cx="1925214" cy="1897221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059832" y="4581128"/>
            <a:ext cx="1296144" cy="1296005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652120" y="3480700"/>
            <a:ext cx="2880320" cy="2588311"/>
            <a:chOff x="5197505" y="3140968"/>
            <a:chExt cx="3334935" cy="3312368"/>
          </a:xfrm>
        </p:grpSpPr>
        <p:grpSp>
          <p:nvGrpSpPr>
            <p:cNvPr id="22" name="그룹 21"/>
            <p:cNvGrpSpPr/>
            <p:nvPr/>
          </p:nvGrpSpPr>
          <p:grpSpPr>
            <a:xfrm>
              <a:off x="5292080" y="5157331"/>
              <a:ext cx="1296144" cy="1296005"/>
              <a:chOff x="1763688" y="4221088"/>
              <a:chExt cx="1925214" cy="1897221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7236296" y="3212976"/>
              <a:ext cx="1296144" cy="1296005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28" name="직사각형 27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4</a:t>
                </a:r>
                <a:endParaRPr lang="ko-KR" altLang="en-US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7236296" y="5085323"/>
              <a:ext cx="1296144" cy="1296005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33" name="직사각형 32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4</a:t>
                </a:r>
                <a:endParaRPr lang="ko-KR" altLang="en-US" dirty="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5197505" y="5114911"/>
              <a:ext cx="1420383" cy="64807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164288" y="3140968"/>
              <a:ext cx="752535" cy="144016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아래쪽 화살표 9"/>
            <p:cNvSpPr/>
            <p:nvPr/>
          </p:nvSpPr>
          <p:spPr>
            <a:xfrm>
              <a:off x="7346795" y="4604567"/>
              <a:ext cx="484632" cy="408609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아래쪽 화살표 39"/>
            <p:cNvSpPr/>
            <p:nvPr/>
          </p:nvSpPr>
          <p:spPr>
            <a:xfrm rot="16040858">
              <a:off x="6706674" y="5219906"/>
              <a:ext cx="484632" cy="408609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644008" y="5043753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627784" y="5043753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96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inner </a:t>
            </a:r>
            <a:r>
              <a:rPr lang="ko-KR" altLang="en-US" dirty="0" smtClean="0"/>
              <a:t>함수는 계산시 축 기준이 차이가 있어 실제 계산된 값이 다름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vs inner </a:t>
            </a:r>
            <a:r>
              <a:rPr lang="ko-KR" altLang="en-US" dirty="0" smtClean="0"/>
              <a:t>차이점</a:t>
            </a:r>
            <a:r>
              <a:rPr lang="en-US" altLang="ko-KR" dirty="0" smtClean="0"/>
              <a:t>(2</a:t>
            </a:r>
            <a:r>
              <a:rPr lang="ko-KR" altLang="en-US" dirty="0" smtClean="0"/>
              <a:t>차원이상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883585"/>
              </p:ext>
            </p:extLst>
          </p:nvPr>
        </p:nvGraphicFramePr>
        <p:xfrm>
          <a:off x="611560" y="3140968"/>
          <a:ext cx="4104456" cy="3270872"/>
        </p:xfrm>
        <a:graphic>
          <a:graphicData uri="http://schemas.openxmlformats.org/drawingml/2006/table">
            <a:tbl>
              <a:tblPr/>
              <a:tblGrid>
                <a:gridCol w="2052228"/>
                <a:gridCol w="2052228"/>
              </a:tblGrid>
              <a:tr h="5565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dot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inner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행과 열로 계산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행과 행으로 계산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열벡터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간의 원소를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곱한후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덧셈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행벡터간의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원소를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곱한후에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덧셈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M*N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즉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첫번째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열과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두번째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행이 동일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마지만 차원이 같은 경우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. M*N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은 결과가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은 결과가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N*N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645024"/>
            <a:ext cx="324036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36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cross </a:t>
            </a:r>
            <a:r>
              <a:rPr lang="en-US" altLang="ko-KR" dirty="0"/>
              <a:t>product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46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[[a1,b1],[c1,d1]] B = [[a2,b2],[c2,d2]] </a:t>
            </a:r>
            <a:r>
              <a:rPr lang="en-US" altLang="ko-KR" sz="2400" dirty="0" err="1" smtClean="0"/>
              <a:t>numpy.cross</a:t>
            </a:r>
            <a:r>
              <a:rPr lang="en-US" altLang="ko-KR" sz="2400" dirty="0" smtClean="0"/>
              <a:t>(A,B</a:t>
            </a:r>
            <a:r>
              <a:rPr lang="en-US" altLang="ko-KR" sz="2400" dirty="0"/>
              <a:t>) </a:t>
            </a:r>
            <a:r>
              <a:rPr lang="en-US" altLang="ko-KR" sz="2400" dirty="0" smtClean="0"/>
              <a:t> = A.T  * B</a:t>
            </a:r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</a:t>
            </a:r>
            <a:r>
              <a:rPr lang="en-US" altLang="ko-KR" sz="2400" dirty="0" smtClean="0"/>
              <a:t>a1*b2 </a:t>
            </a:r>
            <a:r>
              <a:rPr lang="en-US" altLang="ko-KR" sz="2400" dirty="0"/>
              <a:t>-</a:t>
            </a:r>
            <a:r>
              <a:rPr lang="en-US" altLang="ko-KR" sz="2400" dirty="0" smtClean="0"/>
              <a:t> c1*a2 , b1*d2 – d1*c2])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[[1*1- 0*4,0*2-1*2]]</a:t>
            </a:r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115616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3808715" y="4823647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115616" y="5395201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3808715" y="537768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372207" y="4841163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036503" y="4841162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2372207" y="5395200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5036503" y="5395199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53" name="그룹 52"/>
          <p:cNvGrpSpPr/>
          <p:nvPr/>
        </p:nvGrpSpPr>
        <p:grpSpPr>
          <a:xfrm>
            <a:off x="6948264" y="5211974"/>
            <a:ext cx="1119455" cy="402790"/>
            <a:chOff x="1763688" y="4221088"/>
            <a:chExt cx="1925214" cy="914400"/>
          </a:xfrm>
          <a:solidFill>
            <a:srgbClr val="7030A0"/>
          </a:solidFill>
        </p:grpSpPr>
        <p:sp>
          <p:nvSpPr>
            <p:cNvPr id="58" name="직사각형 5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-2</a:t>
              </a:r>
              <a:endParaRPr lang="ko-KR" altLang="en-US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012160" y="5211399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41" idx="3"/>
            <a:endCxn id="49" idx="1"/>
          </p:cNvCxnSpPr>
          <p:nvPr/>
        </p:nvCxnSpPr>
        <p:spPr>
          <a:xfrm>
            <a:off x="4424332" y="5081381"/>
            <a:ext cx="612171" cy="5715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47" idx="1"/>
            <a:endCxn id="44" idx="3"/>
          </p:cNvCxnSpPr>
          <p:nvPr/>
        </p:nvCxnSpPr>
        <p:spPr>
          <a:xfrm flipH="1">
            <a:off x="4424332" y="5098896"/>
            <a:ext cx="612171" cy="536522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39" idx="3"/>
            <a:endCxn id="48" idx="1"/>
          </p:cNvCxnSpPr>
          <p:nvPr/>
        </p:nvCxnSpPr>
        <p:spPr>
          <a:xfrm>
            <a:off x="1731233" y="5098898"/>
            <a:ext cx="640974" cy="554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46" idx="1"/>
            <a:endCxn id="42" idx="3"/>
          </p:cNvCxnSpPr>
          <p:nvPr/>
        </p:nvCxnSpPr>
        <p:spPr>
          <a:xfrm flipH="1">
            <a:off x="1731233" y="5098897"/>
            <a:ext cx="640974" cy="55403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4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n*m </a:t>
            </a:r>
            <a:r>
              <a:rPr lang="ko-KR" altLang="en-US" sz="2800" dirty="0" smtClean="0"/>
              <a:t>행렬 일 경우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차원으로 표시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</a:t>
            </a:r>
            <a:r>
              <a:rPr lang="ko-KR" altLang="en-US" dirty="0" smtClean="0"/>
              <a:t>행렬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16333"/>
            <a:ext cx="4896544" cy="24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57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데이터 타입은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함수와 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212976"/>
            <a:ext cx="367240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60352"/>
            <a:ext cx="4248472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05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Inner 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14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[[a1,b1],[c1,d1]] B = [[a2,b2],[c2,d2]] </a:t>
            </a:r>
            <a:r>
              <a:rPr lang="en-US" altLang="ko-KR" sz="2400" dirty="0" err="1"/>
              <a:t>numpy.inner</a:t>
            </a:r>
            <a:r>
              <a:rPr lang="en-US" altLang="ko-KR" sz="2400" dirty="0"/>
              <a:t>(A,B) </a:t>
            </a:r>
            <a:endParaRPr lang="en-US" altLang="ko-KR" sz="2400" dirty="0" smtClean="0"/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([[a1*a2 + b1*b2, a1*c2 + b1*d2], [c1*a2 + d1*b2, c1*c2 + d1*d2</a:t>
            </a:r>
            <a:r>
              <a:rPr lang="en-US" altLang="ko-KR" sz="2400" dirty="0" smtClean="0"/>
              <a:t>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[[1*4+0*1,1*2+0*2],[0*4+1*1, 0*2+1*2]]</a:t>
            </a:r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en-US" altLang="ko-KR" dirty="0"/>
              <a:t>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1148071" y="4841164"/>
            <a:ext cx="1296144" cy="1069504"/>
            <a:chOff x="1763688" y="4221088"/>
            <a:chExt cx="1925214" cy="1897221"/>
          </a:xfrm>
        </p:grpSpPr>
        <p:sp>
          <p:nvSpPr>
            <p:cNvPr id="39" name="직사각형 38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059832" y="4841164"/>
            <a:ext cx="1296144" cy="1069504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46" name="직사각형 4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733803" y="5233292"/>
            <a:ext cx="1119455" cy="835719"/>
            <a:chOff x="1763688" y="4221088"/>
            <a:chExt cx="1925214" cy="1897221"/>
          </a:xfrm>
        </p:grpSpPr>
        <p:sp>
          <p:nvSpPr>
            <p:cNvPr id="66" name="직사각형 6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412985" y="3979490"/>
            <a:ext cx="1119455" cy="835719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62" name="직사각형 61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7412985" y="5186858"/>
            <a:ext cx="1119455" cy="83571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58" name="직사각형 5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5652120" y="5205938"/>
            <a:ext cx="1226758" cy="4179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50792" y="3933056"/>
            <a:ext cx="1253655" cy="4793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>
            <a:off x="7508421" y="4876847"/>
            <a:ext cx="418567" cy="26348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아래쪽 화살표 56"/>
          <p:cNvSpPr/>
          <p:nvPr/>
        </p:nvSpPr>
        <p:spPr>
          <a:xfrm rot="16040858">
            <a:off x="7008589" y="5228933"/>
            <a:ext cx="312511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644008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27784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70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a(2,2) </a:t>
            </a:r>
            <a:r>
              <a:rPr lang="ko-KR" altLang="en-US" sz="2800" dirty="0" smtClean="0"/>
              <a:t>행렬과 </a:t>
            </a:r>
            <a:r>
              <a:rPr lang="en-US" altLang="ko-KR" sz="2800" dirty="0" smtClean="0"/>
              <a:t>b(2,2)</a:t>
            </a:r>
            <a:r>
              <a:rPr lang="ko-KR" altLang="en-US" sz="2800" dirty="0" smtClean="0"/>
              <a:t>행렬의 마지막 차수가 같으므로 계산결과는 </a:t>
            </a:r>
            <a:r>
              <a:rPr lang="en-US" altLang="ko-KR" sz="2800" dirty="0" err="1"/>
              <a:t>out.shape</a:t>
            </a:r>
            <a:r>
              <a:rPr lang="en-US" altLang="ko-KR" sz="2800" dirty="0"/>
              <a:t> = </a:t>
            </a:r>
            <a:r>
              <a:rPr lang="en-US" altLang="ko-KR" sz="2800" dirty="0" err="1"/>
              <a:t>a.shape</a:t>
            </a:r>
            <a:r>
              <a:rPr lang="en-US" altLang="ko-KR" sz="2800" dirty="0"/>
              <a:t>[:-1] + </a:t>
            </a:r>
            <a:r>
              <a:rPr lang="en-US" altLang="ko-KR" sz="2800" dirty="0" err="1"/>
              <a:t>b.shape</a:t>
            </a:r>
            <a:r>
              <a:rPr lang="en-US" altLang="ko-KR" sz="2800" dirty="0"/>
              <a:t>[:-1]</a:t>
            </a:r>
            <a:endParaRPr lang="ko-KR" altLang="en-US" sz="2800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73016"/>
            <a:ext cx="496855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79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a(2,3,2) </a:t>
            </a:r>
            <a:r>
              <a:rPr lang="ko-KR" altLang="en-US" sz="2800" dirty="0" smtClean="0"/>
              <a:t>행렬과 </a:t>
            </a:r>
            <a:r>
              <a:rPr lang="en-US" altLang="ko-KR" sz="2800" dirty="0" smtClean="0"/>
              <a:t>b(2,2)</a:t>
            </a:r>
            <a:r>
              <a:rPr lang="ko-KR" altLang="en-US" sz="2800" dirty="0" smtClean="0"/>
              <a:t>행렬의 마지막 차수가 같으므로 계산결과는 </a:t>
            </a:r>
            <a:r>
              <a:rPr lang="en-US" altLang="ko-KR" sz="2800" dirty="0" err="1"/>
              <a:t>out.shape</a:t>
            </a:r>
            <a:r>
              <a:rPr lang="en-US" altLang="ko-KR" sz="2800" dirty="0"/>
              <a:t> = </a:t>
            </a:r>
            <a:r>
              <a:rPr lang="en-US" altLang="ko-KR" sz="2800" dirty="0" err="1"/>
              <a:t>a.shape</a:t>
            </a:r>
            <a:r>
              <a:rPr lang="en-US" altLang="ko-KR" sz="2800" dirty="0"/>
              <a:t>[:-1] + </a:t>
            </a:r>
            <a:r>
              <a:rPr lang="en-US" altLang="ko-KR" sz="2800" dirty="0" err="1"/>
              <a:t>b.shape</a:t>
            </a:r>
            <a:r>
              <a:rPr lang="en-US" altLang="ko-KR" sz="2800" dirty="0"/>
              <a:t>[:-1]</a:t>
            </a:r>
            <a:endParaRPr lang="ko-KR" altLang="en-US" sz="2800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12976"/>
            <a:ext cx="5184576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35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outer </a:t>
            </a:r>
            <a:r>
              <a:rPr lang="en-US" altLang="ko-KR" dirty="0"/>
              <a:t>product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19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두개의</a:t>
            </a:r>
            <a:r>
              <a:rPr lang="ko-KR" altLang="en-US" dirty="0" smtClean="0"/>
              <a:t> 벡터를 가지고 벡터 크기를 행과 열로 만드는 함수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차원이 이상일 경우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차원으로 만든 후에 행렬로 </a:t>
            </a:r>
            <a:r>
              <a:rPr lang="ko-KR" altLang="en-US" dirty="0" err="1" smtClean="0"/>
              <a:t>만듬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 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618339"/>
            <a:ext cx="1296144" cy="624633"/>
            <a:chOff x="1763688" y="4221088"/>
            <a:chExt cx="1925214" cy="914400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87824" y="4618339"/>
            <a:ext cx="1296144" cy="62463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364089" y="4684050"/>
            <a:ext cx="531697" cy="1012709"/>
            <a:chOff x="1763688" y="4221088"/>
            <a:chExt cx="914400" cy="1897221"/>
          </a:xfrm>
        </p:grpSpPr>
        <p:sp>
          <p:nvSpPr>
            <p:cNvPr id="23" name="직사각형 2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20233" y="3630526"/>
            <a:ext cx="1119455" cy="48809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48264" y="4643452"/>
            <a:ext cx="1119455" cy="101270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33" name="직사각형 3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076056" y="4677153"/>
            <a:ext cx="1008112" cy="50640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7242646" y="4277605"/>
            <a:ext cx="418567" cy="31929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 rot="16200000">
            <a:off x="6295871" y="4733791"/>
            <a:ext cx="378695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35996" y="473822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793758" y="3561852"/>
            <a:ext cx="1378642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55879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58005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233893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2*2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4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Out</a:t>
            </a:r>
            <a:r>
              <a:rPr lang="ko-KR" altLang="en-US" sz="2800" dirty="0" smtClean="0"/>
              <a:t>는 </a:t>
            </a:r>
            <a:r>
              <a:rPr lang="ko-KR" altLang="en-US" sz="2800" dirty="0" err="1" smtClean="0"/>
              <a:t>두개의</a:t>
            </a:r>
            <a:r>
              <a:rPr lang="ko-KR" altLang="en-US" sz="2800" dirty="0" smtClean="0"/>
              <a:t> 벡터에 대한 행렬로 구성</a:t>
            </a:r>
            <a:r>
              <a:rPr lang="en-US" altLang="ko-KR" sz="2800" dirty="0" smtClean="0"/>
              <a:t>out[</a:t>
            </a:r>
            <a:r>
              <a:rPr lang="en-US" altLang="ko-KR" sz="2800" dirty="0" err="1" smtClean="0"/>
              <a:t>i</a:t>
            </a:r>
            <a:r>
              <a:rPr lang="en-US" altLang="ko-KR" sz="2800" dirty="0"/>
              <a:t>, j] = a[</a:t>
            </a:r>
            <a:r>
              <a:rPr lang="en-US" altLang="ko-KR" sz="2800" dirty="0" err="1"/>
              <a:t>i</a:t>
            </a:r>
            <a:r>
              <a:rPr lang="en-US" altLang="ko-KR" sz="2800" dirty="0"/>
              <a:t>] * b[j]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1 </a:t>
            </a:r>
            <a:endParaRPr lang="ko-KR" altLang="en-US" dirty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71330"/>
            <a:ext cx="424847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280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벡터가 </a:t>
            </a:r>
            <a:r>
              <a:rPr lang="ko-KR" altLang="en-US" sz="2800" dirty="0" err="1" smtClean="0"/>
              <a:t>행이되고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두번째</a:t>
            </a:r>
            <a:r>
              <a:rPr lang="ko-KR" altLang="en-US" sz="2800" dirty="0" smtClean="0"/>
              <a:t> 벡터가 열이 되어 </a:t>
            </a:r>
            <a:r>
              <a:rPr lang="en-US" altLang="ko-KR" sz="2800" dirty="0" smtClean="0"/>
              <a:t>5*5</a:t>
            </a:r>
            <a:r>
              <a:rPr lang="ko-KR" altLang="en-US" sz="2800" dirty="0" smtClean="0"/>
              <a:t>행렬을 </a:t>
            </a:r>
            <a:r>
              <a:rPr lang="ko-KR" altLang="en-US" sz="2800" dirty="0" err="1" smtClean="0"/>
              <a:t>만듬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2 </a:t>
            </a:r>
            <a:endParaRPr lang="ko-KR" altLang="en-US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026161"/>
            <a:ext cx="5472608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1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값이 문자일 경우 문자 배수만큼 처리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3 </a:t>
            </a:r>
            <a:endParaRPr lang="ko-KR" altLang="en-US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153085"/>
            <a:ext cx="5328592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524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대각행렬의 합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8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 원소들은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타입으로 생성됨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</a:t>
            </a:r>
            <a:r>
              <a:rPr lang="en-US" altLang="ko-KR" dirty="0" err="1" smtClean="0"/>
              <a:t>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데이터 변경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645024"/>
            <a:ext cx="26098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3016"/>
            <a:ext cx="23145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77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차원</a:t>
            </a:r>
            <a:r>
              <a:rPr lang="en-US" altLang="ko-KR" sz="2800" dirty="0" smtClean="0"/>
              <a:t>(2,2,2)</a:t>
            </a:r>
            <a:r>
              <a:rPr lang="ko-KR" altLang="en-US" sz="2800" dirty="0" smtClean="0"/>
              <a:t> 대각행렬의 합은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차원의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과 </a:t>
            </a:r>
            <a:r>
              <a:rPr lang="ko-KR" altLang="en-US" sz="2800" dirty="0" err="1" smtClean="0"/>
              <a:t>두번째의</a:t>
            </a:r>
            <a:r>
              <a:rPr lang="ko-KR" altLang="en-US" sz="2800" dirty="0" smtClean="0"/>
              <a:t> 마지막을 합산해서 출력</a:t>
            </a:r>
            <a:endParaRPr lang="en-US" altLang="ko-KR" sz="2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Trace : 3</a:t>
            </a:r>
            <a:r>
              <a:rPr lang="ko-KR" altLang="en-US" dirty="0" smtClean="0"/>
              <a:t>차원 행렬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05373" y="452989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05373" y="495356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59632" y="452989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59632" y="495356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095836" y="4482040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095836" y="4905704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550095" y="4482040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550095" y="4905704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79612" y="376078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70075" y="378627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72006" y="4487352"/>
            <a:ext cx="105567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22256" y="4875316"/>
            <a:ext cx="105567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2" idx="3"/>
            <a:endCxn id="23" idx="1"/>
          </p:cNvCxnSpPr>
          <p:nvPr/>
        </p:nvCxnSpPr>
        <p:spPr>
          <a:xfrm>
            <a:off x="1727684" y="4703376"/>
            <a:ext cx="1294572" cy="3879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12688"/>
            <a:ext cx="432048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686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행렬식과 </a:t>
            </a:r>
            <a:r>
              <a:rPr lang="ko-KR" altLang="en-US" dirty="0" err="1" smtClean="0"/>
              <a:t>역행렬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행렬식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90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 fontScale="92500" lnSpcReduction="20000"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정방행렬에 하나의 수를 대응시킴으로써</a:t>
            </a:r>
            <a:r>
              <a:rPr lang="en-US" altLang="ko-KR" dirty="0"/>
              <a:t>,</a:t>
            </a:r>
          </a:p>
          <a:p>
            <a:pPr marL="457200" lvl="1" indent="0" fontAlgn="base">
              <a:buNone/>
            </a:pPr>
            <a:r>
              <a:rPr lang="en-US" altLang="ko-KR" dirty="0"/>
              <a:t>     - </a:t>
            </a:r>
            <a:r>
              <a:rPr lang="ko-KR" altLang="en-US" dirty="0"/>
              <a:t>연립방정식의 해를 구하거나</a:t>
            </a:r>
            <a:r>
              <a:rPr lang="en-US" altLang="ko-KR" dirty="0"/>
              <a:t>,</a:t>
            </a:r>
          </a:p>
          <a:p>
            <a:pPr marL="457200" lvl="1" indent="0" fontAlgn="base">
              <a:buNone/>
            </a:pPr>
            <a:r>
              <a:rPr lang="en-US" altLang="ko-KR" dirty="0"/>
              <a:t>     - </a:t>
            </a:r>
            <a:r>
              <a:rPr lang="ko-KR" altLang="en-US" dirty="0"/>
              <a:t>연립방정식 해의 존재성을 살피려고 할 때 쓰여짐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Picture 2" descr="http://ktword.co.kr/img_data/4650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48" y="3068960"/>
            <a:ext cx="2752725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37363" y="5013176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3 1</a:t>
            </a:r>
          </a:p>
          <a:p>
            <a:r>
              <a:rPr lang="en-US" altLang="ko-KR" dirty="0" smtClean="0"/>
              <a:t>2 2</a:t>
            </a:r>
            <a:endParaRPr lang="ko-KR" altLang="en-US" dirty="0"/>
          </a:p>
        </p:txBody>
      </p:sp>
      <p:sp>
        <p:nvSpPr>
          <p:cNvPr id="7" name="왼쪽 대괄호 6"/>
          <p:cNvSpPr/>
          <p:nvPr/>
        </p:nvSpPr>
        <p:spPr>
          <a:xfrm>
            <a:off x="1421339" y="5013176"/>
            <a:ext cx="73152" cy="64633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대괄호 7"/>
          <p:cNvSpPr/>
          <p:nvPr/>
        </p:nvSpPr>
        <p:spPr>
          <a:xfrm>
            <a:off x="2285435" y="5013176"/>
            <a:ext cx="73152" cy="64633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89687" y="5151675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det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01459" y="51750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62078" y="5151675"/>
            <a:ext cx="139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3*2 – 1*2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34386" y="567599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72287" y="5675995"/>
            <a:ext cx="8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559498"/>
            <a:ext cx="2790825" cy="260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457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행렬식을 계산시 앞에 두 열을 뒤에 복사 후 계산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 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pic>
        <p:nvPicPr>
          <p:cNvPr id="9" name="Picture 5" descr="http://cfile25.uf.tistory.com/image/113B043B4F88582B382E0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11360"/>
            <a:ext cx="3717547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http://ktword.co.kr/img_data/4650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38" y="2111035"/>
            <a:ext cx="3743130" cy="225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068960"/>
            <a:ext cx="3298701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0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minor determinant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54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i</a:t>
            </a:r>
            <a:r>
              <a:rPr lang="ko-KR" altLang="en-US" dirty="0" smtClean="0"/>
              <a:t>번째 </a:t>
            </a:r>
            <a:r>
              <a:rPr lang="ko-KR" altLang="en-US" dirty="0"/>
              <a:t>행</a:t>
            </a:r>
            <a:r>
              <a:rPr lang="en-US" altLang="ko-KR" dirty="0"/>
              <a:t>,j</a:t>
            </a:r>
            <a:r>
              <a:rPr lang="ko-KR" altLang="en-US" dirty="0"/>
              <a:t>번째 열을 제거한 부분행렬의 행렬식 </a:t>
            </a:r>
            <a:r>
              <a:rPr lang="en-US" altLang="ko-KR" dirty="0"/>
              <a:t>: </a:t>
            </a:r>
            <a:r>
              <a:rPr lang="en-US" altLang="ko-KR" dirty="0" err="1"/>
              <a:t>Mij</a:t>
            </a:r>
            <a:r>
              <a:rPr lang="en-US" altLang="ko-KR" dirty="0"/>
              <a:t>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0988" y="4005064"/>
            <a:ext cx="119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2 1</a:t>
            </a:r>
            <a:endParaRPr lang="en-US" altLang="ko-KR" sz="1400" dirty="0"/>
          </a:p>
          <a:p>
            <a:pPr algn="ctr"/>
            <a:r>
              <a:rPr lang="en-US" altLang="ko-KR" sz="1400" dirty="0" smtClean="0"/>
              <a:t>1 2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31231" y="412422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M11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801408" y="4118542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631231" y="466576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M12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631231" y="52382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M21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801408" y="4683750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801408" y="5238233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-1</a:t>
            </a:r>
            <a:endParaRPr lang="ko-KR" altLang="en-US" sz="11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131840" y="4054801"/>
            <a:ext cx="1190732" cy="310303"/>
            <a:chOff x="2844629" y="4054801"/>
            <a:chExt cx="1190732" cy="310303"/>
          </a:xfrm>
        </p:grpSpPr>
        <p:sp>
          <p:nvSpPr>
            <p:cNvPr id="6" name="TextBox 5"/>
            <p:cNvSpPr txBox="1"/>
            <p:nvPr/>
          </p:nvSpPr>
          <p:spPr>
            <a:xfrm>
              <a:off x="2844629" y="4103494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</a:t>
              </a:r>
              <a:endParaRPr lang="ko-KR" altLang="en-US" sz="1100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327585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3589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3131840" y="4618154"/>
            <a:ext cx="1190732" cy="323014"/>
            <a:chOff x="2902716" y="4753137"/>
            <a:chExt cx="1190732" cy="323014"/>
          </a:xfrm>
        </p:grpSpPr>
        <p:sp>
          <p:nvSpPr>
            <p:cNvPr id="20" name="TextBox 19"/>
            <p:cNvSpPr txBox="1"/>
            <p:nvPr/>
          </p:nvSpPr>
          <p:spPr>
            <a:xfrm>
              <a:off x="2902716" y="4814541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 </a:t>
              </a:r>
              <a:endParaRPr lang="ko-KR" altLang="en-US" sz="1100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29451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65455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3131840" y="5236704"/>
            <a:ext cx="1190732" cy="280528"/>
            <a:chOff x="2843808" y="5515703"/>
            <a:chExt cx="1190732" cy="280528"/>
          </a:xfrm>
        </p:grpSpPr>
        <p:sp>
          <p:nvSpPr>
            <p:cNvPr id="23" name="TextBox 22"/>
            <p:cNvSpPr txBox="1"/>
            <p:nvPr/>
          </p:nvSpPr>
          <p:spPr>
            <a:xfrm>
              <a:off x="2843808" y="5534621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직선 연결선 38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555776" y="3904279"/>
            <a:ext cx="3888432" cy="23330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360399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6770577" y="4005064"/>
            <a:ext cx="15841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–</a:t>
            </a:r>
          </a:p>
          <a:p>
            <a:endParaRPr lang="en-US" altLang="ko-KR" dirty="0" smtClean="0"/>
          </a:p>
          <a:p>
            <a:r>
              <a:rPr lang="ko-KR" altLang="en-US" dirty="0"/>
              <a:t>부호 </a:t>
            </a:r>
            <a:r>
              <a:rPr lang="en-US" altLang="ko-KR" dirty="0"/>
              <a:t>–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631231" y="5815949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M22</a:t>
            </a:r>
            <a:endParaRPr lang="ko-KR" altLang="en-US" sz="1100" dirty="0"/>
          </a:p>
        </p:txBody>
      </p:sp>
      <p:sp>
        <p:nvSpPr>
          <p:cNvPr id="45" name="TextBox 44"/>
          <p:cNvSpPr txBox="1"/>
          <p:nvPr/>
        </p:nvSpPr>
        <p:spPr>
          <a:xfrm>
            <a:off x="5801408" y="5815949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2</a:t>
            </a:r>
            <a:endParaRPr lang="ko-KR" altLang="en-US" sz="1100" dirty="0"/>
          </a:p>
        </p:txBody>
      </p:sp>
      <p:grpSp>
        <p:nvGrpSpPr>
          <p:cNvPr id="46" name="그룹 45"/>
          <p:cNvGrpSpPr/>
          <p:nvPr/>
        </p:nvGrpSpPr>
        <p:grpSpPr>
          <a:xfrm>
            <a:off x="3131840" y="5814420"/>
            <a:ext cx="1190732" cy="278876"/>
            <a:chOff x="2843808" y="5515703"/>
            <a:chExt cx="1190732" cy="278876"/>
          </a:xfrm>
        </p:grpSpPr>
        <p:sp>
          <p:nvSpPr>
            <p:cNvPr id="47" name="TextBox 46"/>
            <p:cNvSpPr txBox="1"/>
            <p:nvPr/>
          </p:nvSpPr>
          <p:spPr>
            <a:xfrm>
              <a:off x="2843808" y="5532969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</a:t>
              </a:r>
              <a:endParaRPr lang="ko-KR" altLang="en-US" sz="1100" dirty="0"/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71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i</a:t>
            </a:r>
            <a:r>
              <a:rPr lang="ko-KR" altLang="en-US" dirty="0" smtClean="0"/>
              <a:t>번째 </a:t>
            </a:r>
            <a:r>
              <a:rPr lang="ko-KR" altLang="en-US" dirty="0"/>
              <a:t>행</a:t>
            </a:r>
            <a:r>
              <a:rPr lang="en-US" altLang="ko-KR" dirty="0"/>
              <a:t>,j</a:t>
            </a:r>
            <a:r>
              <a:rPr lang="ko-KR" altLang="en-US" dirty="0"/>
              <a:t>번째 열을 제거한 부분행렬의 행렬식 </a:t>
            </a:r>
            <a:r>
              <a:rPr lang="en-US" altLang="ko-KR" dirty="0"/>
              <a:t>: </a:t>
            </a:r>
            <a:r>
              <a:rPr lang="en-US" altLang="ko-KR" dirty="0" err="1"/>
              <a:t>Mij</a:t>
            </a:r>
            <a:r>
              <a:rPr lang="en-US" altLang="ko-KR" dirty="0"/>
              <a:t> 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en-US" altLang="ko-KR" dirty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pic>
        <p:nvPicPr>
          <p:cNvPr id="40962" name="Picture 2" descr="http://www.ktword.co.kr/img_data/5037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42591"/>
            <a:ext cx="311467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0988" y="4005064"/>
            <a:ext cx="1190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3 1 3 </a:t>
            </a:r>
          </a:p>
          <a:p>
            <a:pPr algn="ctr"/>
            <a:r>
              <a:rPr lang="en-US" altLang="ko-KR" sz="1400" dirty="0" smtClean="0"/>
              <a:t>2 2 3 </a:t>
            </a:r>
          </a:p>
          <a:p>
            <a:pPr algn="ctr"/>
            <a:r>
              <a:rPr lang="en-US" altLang="ko-KR" sz="1400" dirty="0" smtClean="0"/>
              <a:t>1 1 1 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631231" y="412422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M11</a:t>
            </a:r>
            <a:endParaRPr lang="ko-KR" alt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4118543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2*1 -3*1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801408" y="4118542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631231" y="466576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M12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631231" y="52382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M13</a:t>
            </a:r>
            <a:endParaRPr lang="ko-KR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4427984" y="4683751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2*1 -3*1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801408" y="4683750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4427984" y="5268848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2*1 -2*1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801408" y="5238233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0</a:t>
            </a:r>
            <a:endParaRPr lang="ko-KR" altLang="en-US" sz="11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131840" y="4015920"/>
            <a:ext cx="1190732" cy="430887"/>
            <a:chOff x="2844629" y="4015920"/>
            <a:chExt cx="1190732" cy="430887"/>
          </a:xfrm>
        </p:grpSpPr>
        <p:sp>
          <p:nvSpPr>
            <p:cNvPr id="6" name="TextBox 5"/>
            <p:cNvSpPr txBox="1"/>
            <p:nvPr/>
          </p:nvSpPr>
          <p:spPr>
            <a:xfrm>
              <a:off x="2844629" y="4015920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2 3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327585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3589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3131840" y="4581128"/>
            <a:ext cx="1190732" cy="430887"/>
            <a:chOff x="2902716" y="4716111"/>
            <a:chExt cx="1190732" cy="430887"/>
          </a:xfrm>
        </p:grpSpPr>
        <p:sp>
          <p:nvSpPr>
            <p:cNvPr id="20" name="TextBox 19"/>
            <p:cNvSpPr txBox="1"/>
            <p:nvPr/>
          </p:nvSpPr>
          <p:spPr>
            <a:xfrm>
              <a:off x="2902716" y="4716111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2 3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29451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65455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3131840" y="5166225"/>
            <a:ext cx="1190732" cy="430887"/>
            <a:chOff x="2843808" y="5445224"/>
            <a:chExt cx="1190732" cy="430887"/>
          </a:xfrm>
        </p:grpSpPr>
        <p:sp>
          <p:nvSpPr>
            <p:cNvPr id="23" name="TextBox 22"/>
            <p:cNvSpPr txBox="1"/>
            <p:nvPr/>
          </p:nvSpPr>
          <p:spPr>
            <a:xfrm>
              <a:off x="2843808" y="5445224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</a:t>
              </a:r>
              <a:r>
                <a:rPr lang="en-US" altLang="ko-KR" sz="1100" dirty="0"/>
                <a:t>2</a:t>
              </a:r>
              <a:r>
                <a:rPr lang="en-US" altLang="ko-KR" sz="1100" dirty="0" smtClean="0"/>
                <a:t>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직선 연결선 38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555776" y="3904279"/>
            <a:ext cx="3888432" cy="1828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631231" y="5949280"/>
            <a:ext cx="374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3M11+(-1)* 1M12 + 3M13 </a:t>
            </a:r>
          </a:p>
          <a:p>
            <a:r>
              <a:rPr lang="en-US" altLang="ko-KR" dirty="0" smtClean="0"/>
              <a:t>= -3+1+0 = -2</a:t>
            </a:r>
            <a:endParaRPr lang="ko-KR" altLang="en-US" dirty="0"/>
          </a:p>
        </p:txBody>
      </p:sp>
      <p:pic>
        <p:nvPicPr>
          <p:cNvPr id="44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360399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6770577" y="4005064"/>
            <a:ext cx="1584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–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085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소행렬식을</a:t>
            </a:r>
            <a:r>
              <a:rPr lang="ko-KR" altLang="en-US" sz="2800" dirty="0" smtClean="0"/>
              <a:t> 구해서 행렬식 값 비교</a:t>
            </a:r>
            <a:endParaRPr lang="ko-KR" altLang="en-US" sz="280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5400600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64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여인수 </a:t>
            </a:r>
            <a:r>
              <a:rPr lang="ko-KR" altLang="en-US" dirty="0" smtClean="0"/>
              <a:t>행렬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97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함수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87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소행렬식을</a:t>
            </a:r>
            <a:r>
              <a:rPr lang="ko-KR" altLang="en-US" dirty="0" smtClean="0"/>
              <a:t> 이용한 값을  여인수를 표시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여인</a:t>
            </a:r>
            <a:r>
              <a:rPr lang="ko-KR" altLang="en-US" dirty="0"/>
              <a:t>수</a:t>
            </a:r>
            <a:r>
              <a:rPr lang="en-US" altLang="ko-KR" dirty="0" smtClean="0"/>
              <a:t>(cofactor)</a:t>
            </a:r>
            <a:endParaRPr lang="ko-KR" altLang="en-US" dirty="0"/>
          </a:p>
        </p:txBody>
      </p:sp>
      <p:pic>
        <p:nvPicPr>
          <p:cNvPr id="41986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88" y="2276872"/>
            <a:ext cx="1143000" cy="68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60988" y="4005064"/>
            <a:ext cx="1190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3 1 3 </a:t>
            </a:r>
          </a:p>
          <a:p>
            <a:pPr algn="ctr"/>
            <a:r>
              <a:rPr lang="en-US" altLang="ko-KR" sz="1400" dirty="0" smtClean="0"/>
              <a:t>2 2 3 </a:t>
            </a:r>
          </a:p>
          <a:p>
            <a:pPr algn="ctr"/>
            <a:r>
              <a:rPr lang="en-US" altLang="ko-KR" sz="1400" dirty="0" smtClean="0"/>
              <a:t>1 1 1 </a:t>
            </a:r>
            <a:endParaRPr lang="ko-KR" altLang="en-US" sz="14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189849"/>
              </p:ext>
            </p:extLst>
          </p:nvPr>
        </p:nvGraphicFramePr>
        <p:xfrm>
          <a:off x="3275856" y="2620913"/>
          <a:ext cx="4968552" cy="3911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895"/>
                <a:gridCol w="840895"/>
                <a:gridCol w="774768"/>
                <a:gridCol w="686450"/>
                <a:gridCol w="745424"/>
                <a:gridCol w="1080120"/>
              </a:tblGrid>
              <a:tr h="34504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소행렬식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부호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결과값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2-3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2 2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3 1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9-6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3 1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6-2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53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소행렬식으로</a:t>
            </a:r>
            <a:r>
              <a:rPr lang="ko-KR" altLang="en-US" dirty="0" smtClean="0"/>
              <a:t> 계산된 원소 즉 여인수로 구성된 행렬의 전치행렬을 수반행렬이라 함 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수반행렬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adj</a:t>
            </a:r>
            <a:r>
              <a:rPr lang="en-US" altLang="ko-KR" dirty="0" smtClean="0"/>
              <a:t>)  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여인수행렬</a:t>
            </a:r>
            <a:endParaRPr lang="ko-KR" altLang="en-US" dirty="0"/>
          </a:p>
        </p:txBody>
      </p:sp>
      <p:pic>
        <p:nvPicPr>
          <p:cNvPr id="45058" name="Picture 2" descr="http://www.ktword.co.kr/img_data/5037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44213"/>
            <a:ext cx="2562225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88024" y="4606280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2  -3</a:t>
            </a:r>
          </a:p>
          <a:p>
            <a:r>
              <a:rPr lang="en-US" altLang="ko-KR" dirty="0" smtClean="0"/>
              <a:t> 1   0  -3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0  -2   4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60032" y="3240408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-1   1   0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2   0  -2</a:t>
            </a:r>
          </a:p>
          <a:p>
            <a:r>
              <a:rPr lang="en-US" altLang="ko-KR" dirty="0" smtClean="0"/>
              <a:t>-3  -3   4</a:t>
            </a:r>
            <a:endParaRPr lang="ko-KR" altLang="en-US" dirty="0"/>
          </a:p>
        </p:txBody>
      </p:sp>
      <p:sp>
        <p:nvSpPr>
          <p:cNvPr id="9" name="오른쪽 대괄호 8"/>
          <p:cNvSpPr/>
          <p:nvPr/>
        </p:nvSpPr>
        <p:spPr>
          <a:xfrm>
            <a:off x="6300192" y="4606280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대괄호 9"/>
          <p:cNvSpPr/>
          <p:nvPr/>
        </p:nvSpPr>
        <p:spPr>
          <a:xfrm>
            <a:off x="4714872" y="4606280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대괄호 10"/>
          <p:cNvSpPr/>
          <p:nvPr/>
        </p:nvSpPr>
        <p:spPr>
          <a:xfrm>
            <a:off x="6263616" y="3144213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/>
          <p:cNvSpPr/>
          <p:nvPr/>
        </p:nvSpPr>
        <p:spPr>
          <a:xfrm>
            <a:off x="4678296" y="3144213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16216" y="314421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20272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여인수행렬의</a:t>
            </a:r>
            <a:r>
              <a:rPr lang="ko-KR" altLang="en-US" dirty="0" smtClean="0"/>
              <a:t> 전치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20272" y="488327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수반행렬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91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역행렬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45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역행렬은</a:t>
            </a:r>
            <a:r>
              <a:rPr lang="ko-KR" altLang="en-US" dirty="0" smtClean="0"/>
              <a:t> 수반행렬에 행렬식으로 </a:t>
            </a:r>
            <a:r>
              <a:rPr lang="ko-KR" altLang="en-US" dirty="0" err="1" smtClean="0"/>
              <a:t>나눗값이</a:t>
            </a:r>
            <a:r>
              <a:rPr lang="ko-KR" altLang="en-US" dirty="0" smtClean="0"/>
              <a:t> 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 –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pic>
        <p:nvPicPr>
          <p:cNvPr id="40962" name="Picture 2" descr="http://www.ktword.co.kr/img_data/4653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49" y="2441213"/>
            <a:ext cx="403244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070651" y="4985423"/>
            <a:ext cx="2521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[[ 0.66666667 -0.33333333]</a:t>
            </a:r>
          </a:p>
          <a:p>
            <a:r>
              <a:rPr lang="en-US" altLang="ko-KR" sz="1200" dirty="0"/>
              <a:t> [-0.33333333  0.66666667]]</a:t>
            </a:r>
            <a:endParaRPr lang="ko-KR" altLang="en-US" sz="1200" dirty="0"/>
          </a:p>
        </p:txBody>
      </p:sp>
      <p:sp>
        <p:nvSpPr>
          <p:cNvPr id="10" name="오른쪽 대괄호 9"/>
          <p:cNvSpPr/>
          <p:nvPr/>
        </p:nvSpPr>
        <p:spPr>
          <a:xfrm>
            <a:off x="5335138" y="4677310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3749818" y="4677310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741706" y="495430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1/3 *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05055" y="4797875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2 -1</a:t>
            </a:r>
          </a:p>
          <a:p>
            <a:pPr algn="ctr"/>
            <a:r>
              <a:rPr lang="en-US" altLang="ko-KR" dirty="0" smtClean="0"/>
              <a:t>-1 2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88224" y="449836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07364" y="4850576"/>
            <a:ext cx="119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2 1</a:t>
            </a:r>
          </a:p>
          <a:p>
            <a:pPr algn="ctr"/>
            <a:r>
              <a:rPr lang="en-US" altLang="ko-KR" dirty="0" smtClean="0"/>
              <a:t>1 2</a:t>
            </a:r>
            <a:endParaRPr lang="ko-KR" altLang="en-US" dirty="0"/>
          </a:p>
        </p:txBody>
      </p:sp>
      <p:sp>
        <p:nvSpPr>
          <p:cNvPr id="20" name="오른쪽 대괄호 19"/>
          <p:cNvSpPr/>
          <p:nvPr/>
        </p:nvSpPr>
        <p:spPr>
          <a:xfrm>
            <a:off x="2324793" y="4673099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대괄호 20"/>
          <p:cNvSpPr/>
          <p:nvPr/>
        </p:nvSpPr>
        <p:spPr>
          <a:xfrm>
            <a:off x="739473" y="4673099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30144" y="4559922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-1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5519662" y="3156647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A</a:t>
            </a:r>
            <a:r>
              <a:rPr lang="en-US" altLang="ko-KR" dirty="0"/>
              <a:t>​</a:t>
            </a:r>
            <a:r>
              <a:rPr lang="en-US" altLang="ko-KR" sz="900" dirty="0"/>
              <a:t>−1</a:t>
            </a:r>
            <a:r>
              <a:rPr lang="en-US" altLang="ko-KR" dirty="0"/>
              <a:t>​​=</a:t>
            </a:r>
            <a:r>
              <a:rPr lang="en-US" altLang="ko-KR" dirty="0" smtClean="0"/>
              <a:t>​1/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) * ​​</a:t>
            </a:r>
            <a:r>
              <a:rPr lang="en-US" altLang="ko-KR" i="1" dirty="0" smtClean="0"/>
              <a:t>C</a:t>
            </a:r>
            <a:r>
              <a:rPr lang="en-US" altLang="ko-KR" dirty="0"/>
              <a:t>​</a:t>
            </a:r>
            <a:r>
              <a:rPr lang="en-US" altLang="ko-KR" sz="1100" i="1" dirty="0"/>
              <a:t>T</a:t>
            </a:r>
            <a:r>
              <a:rPr lang="en-US" altLang="ko-KR" sz="1100" dirty="0"/>
              <a:t>​​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9448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역행렬은</a:t>
            </a:r>
            <a:r>
              <a:rPr lang="ko-KR" altLang="en-US" dirty="0" smtClean="0"/>
              <a:t> 수반행렬에 행렬식으로 </a:t>
            </a:r>
            <a:r>
              <a:rPr lang="ko-KR" altLang="en-US" dirty="0" err="1" smtClean="0"/>
              <a:t>나눗값이</a:t>
            </a:r>
            <a:r>
              <a:rPr lang="ko-KR" altLang="en-US" dirty="0" smtClean="0"/>
              <a:t> 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 –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83024" y="5312241"/>
            <a:ext cx="21597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[[ 0.5 -1.   1.5]</a:t>
            </a:r>
          </a:p>
          <a:p>
            <a:r>
              <a:rPr lang="en-US" altLang="ko-KR" dirty="0"/>
              <a:t> [-0.5  0.   1.5]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[ 0</a:t>
            </a:r>
            <a:r>
              <a:rPr lang="en-US" altLang="ko-KR" dirty="0"/>
              <a:t>.   1.  -2. ]]</a:t>
            </a:r>
            <a:endParaRPr lang="ko-KR" altLang="en-US" dirty="0"/>
          </a:p>
        </p:txBody>
      </p:sp>
      <p:sp>
        <p:nvSpPr>
          <p:cNvPr id="10" name="오른쪽 대괄호 9"/>
          <p:cNvSpPr/>
          <p:nvPr/>
        </p:nvSpPr>
        <p:spPr>
          <a:xfrm>
            <a:off x="7668344" y="3964414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6083024" y="3964414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74912" y="424141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- 0.5 *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56176" y="3964414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 2  -3</a:t>
            </a:r>
          </a:p>
          <a:p>
            <a:r>
              <a:rPr lang="en-US" altLang="ko-KR" smtClean="0"/>
              <a:t>  1   0  </a:t>
            </a:r>
            <a:r>
              <a:rPr lang="en-US" altLang="ko-KR" dirty="0" smtClean="0"/>
              <a:t>-3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0  -2   4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37828" y="531224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47451" y="5423438"/>
            <a:ext cx="1190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3 1 3 </a:t>
            </a:r>
          </a:p>
          <a:p>
            <a:pPr algn="ctr"/>
            <a:r>
              <a:rPr lang="en-US" altLang="ko-KR" dirty="0" smtClean="0"/>
              <a:t>2 2 3 </a:t>
            </a:r>
          </a:p>
          <a:p>
            <a:pPr algn="ctr"/>
            <a:r>
              <a:rPr lang="en-US" altLang="ko-KR" dirty="0" smtClean="0"/>
              <a:t>1 1 1 </a:t>
            </a:r>
            <a:endParaRPr lang="ko-KR" altLang="en-US" dirty="0"/>
          </a:p>
        </p:txBody>
      </p:sp>
      <p:sp>
        <p:nvSpPr>
          <p:cNvPr id="20" name="오른쪽 대괄호 19"/>
          <p:cNvSpPr/>
          <p:nvPr/>
        </p:nvSpPr>
        <p:spPr>
          <a:xfrm>
            <a:off x="3964880" y="5413504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대괄호 20"/>
          <p:cNvSpPr/>
          <p:nvPr/>
        </p:nvSpPr>
        <p:spPr>
          <a:xfrm>
            <a:off x="2379560" y="5413504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70231" y="5300327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-1</a:t>
            </a:r>
            <a:endParaRPr lang="ko-KR" altLang="en-US" sz="1000" dirty="0"/>
          </a:p>
        </p:txBody>
      </p:sp>
      <p:pic>
        <p:nvPicPr>
          <p:cNvPr id="41988" name="Picture 4" descr="https://upload.wikimedia.org/math/7/b/8/7b8bb2b4592edccf4ad3102c9729ea3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4" y="3025387"/>
            <a:ext cx="452437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940152" y="2965550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A</a:t>
            </a:r>
            <a:r>
              <a:rPr lang="en-US" altLang="ko-KR" dirty="0"/>
              <a:t>​</a:t>
            </a:r>
            <a:r>
              <a:rPr lang="en-US" altLang="ko-KR" sz="900" dirty="0"/>
              <a:t>−1</a:t>
            </a:r>
            <a:r>
              <a:rPr lang="en-US" altLang="ko-KR" dirty="0"/>
              <a:t>​​=</a:t>
            </a:r>
            <a:r>
              <a:rPr lang="en-US" altLang="ko-KR" dirty="0" smtClean="0"/>
              <a:t>​1/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) * ​​</a:t>
            </a:r>
            <a:r>
              <a:rPr lang="en-US" altLang="ko-KR" i="1" dirty="0" smtClean="0"/>
              <a:t>C</a:t>
            </a:r>
            <a:r>
              <a:rPr lang="en-US" altLang="ko-KR" dirty="0"/>
              <a:t>​</a:t>
            </a:r>
            <a:r>
              <a:rPr lang="en-US" altLang="ko-KR" sz="1100" i="1" dirty="0"/>
              <a:t>T</a:t>
            </a:r>
            <a:r>
              <a:rPr lang="en-US" altLang="ko-KR" sz="1100" dirty="0"/>
              <a:t>​​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1733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역행렬</a:t>
            </a:r>
            <a:r>
              <a:rPr lang="ko-KR" altLang="en-US" sz="2800" dirty="0" smtClean="0"/>
              <a:t> 계산</a:t>
            </a:r>
            <a:endParaRPr lang="ko-KR" altLang="en-US" sz="280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0928"/>
            <a:ext cx="432048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6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tensor dot</a:t>
            </a:r>
            <a:r>
              <a:rPr lang="en-US" altLang="ko-KR" sz="6000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36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tensordot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9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Tensordot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함수에 </a:t>
            </a:r>
            <a:r>
              <a:rPr lang="en-US" altLang="ko-KR" sz="2800" dirty="0" smtClean="0"/>
              <a:t>axes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으로 줄 경우 </a:t>
            </a:r>
            <a:r>
              <a:rPr lang="en-US" altLang="ko-KR" sz="2800" dirty="0" smtClean="0"/>
              <a:t>tensor product</a:t>
            </a:r>
            <a:r>
              <a:rPr lang="ko-KR" altLang="en-US" sz="2800" dirty="0" smtClean="0"/>
              <a:t>을 연산</a:t>
            </a:r>
            <a:endParaRPr lang="en-US" altLang="ko-KR" sz="2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</a:t>
            </a:r>
            <a:r>
              <a:rPr lang="en-US" altLang="ko-KR" dirty="0" err="1" smtClean="0"/>
              <a:t>ensordot</a:t>
            </a:r>
            <a:endParaRPr lang="ko-KR" altLang="en-US" dirty="0"/>
          </a:p>
        </p:txBody>
      </p:sp>
      <p:pic>
        <p:nvPicPr>
          <p:cNvPr id="9218" name="Picture 2" descr="https://upload.wikimedia.org/math/9/2/c/92c57dd740f9cc677874830217c068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933056"/>
            <a:ext cx="612068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71600" y="3645024"/>
            <a:ext cx="7416824" cy="2448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54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Tensordot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함수에 </a:t>
            </a:r>
            <a:r>
              <a:rPr lang="en-US" altLang="ko-KR" sz="2800" dirty="0" smtClean="0"/>
              <a:t>axes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으로 줄 경우 </a:t>
            </a:r>
            <a:r>
              <a:rPr lang="en-US" altLang="ko-KR" sz="2800" dirty="0" smtClean="0"/>
              <a:t>tensor product</a:t>
            </a:r>
            <a:r>
              <a:rPr lang="ko-KR" altLang="en-US" sz="2800" dirty="0" smtClean="0"/>
              <a:t>을 연산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</a:t>
            </a:r>
            <a:r>
              <a:rPr lang="en-US" altLang="ko-KR" dirty="0" err="1" smtClean="0"/>
              <a:t>ensordot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277527" y="4989629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grpSp>
        <p:nvGrpSpPr>
          <p:cNvPr id="9223" name="그룹 9222"/>
          <p:cNvGrpSpPr/>
          <p:nvPr/>
        </p:nvGrpSpPr>
        <p:grpSpPr>
          <a:xfrm>
            <a:off x="829256" y="4746630"/>
            <a:ext cx="2376263" cy="844248"/>
            <a:chOff x="683568" y="4437112"/>
            <a:chExt cx="3207905" cy="1069504"/>
          </a:xfrm>
        </p:grpSpPr>
        <p:grpSp>
          <p:nvGrpSpPr>
            <p:cNvPr id="6" name="그룹 5"/>
            <p:cNvGrpSpPr/>
            <p:nvPr/>
          </p:nvGrpSpPr>
          <p:grpSpPr>
            <a:xfrm>
              <a:off x="683568" y="4437112"/>
              <a:ext cx="1296144" cy="1069504"/>
              <a:chOff x="1763688" y="4221088"/>
              <a:chExt cx="1925214" cy="1897221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0</a:t>
                </a:r>
                <a:endParaRPr lang="ko-KR" altLang="en-US" sz="1200" dirty="0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0</a:t>
                </a:r>
                <a:endParaRPr lang="ko-KR" altLang="en-US" sz="1200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2595329" y="4437112"/>
              <a:ext cx="1296144" cy="1069504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12" name="직사각형 1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4</a:t>
                </a:r>
                <a:endParaRPr lang="ko-KR" altLang="en-US" sz="1200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2</a:t>
                </a:r>
                <a:endParaRPr lang="ko-KR" altLang="en-US" sz="1200" dirty="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2</a:t>
                </a:r>
                <a:endParaRPr lang="ko-KR" altLang="en-US" sz="1200" dirty="0"/>
              </a:p>
            </p:txBody>
          </p:sp>
        </p:grpSp>
        <p:grpSp>
          <p:nvGrpSpPr>
            <p:cNvPr id="9221" name="그룹 9220"/>
            <p:cNvGrpSpPr/>
            <p:nvPr/>
          </p:nvGrpSpPr>
          <p:grpSpPr>
            <a:xfrm>
              <a:off x="2091273" y="4818884"/>
              <a:ext cx="368776" cy="327908"/>
              <a:chOff x="4860032" y="2492896"/>
              <a:chExt cx="914400" cy="914400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4860032" y="2492896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9217" name="직선 연결선 9216"/>
              <p:cNvCxnSpPr>
                <a:stCxn id="5" idx="1"/>
                <a:endCxn id="5" idx="5"/>
              </p:cNvCxnSpPr>
              <p:nvPr/>
            </p:nvCxnSpPr>
            <p:spPr>
              <a:xfrm>
                <a:off x="4993943" y="2626807"/>
                <a:ext cx="646578" cy="6465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0" name="직선 연결선 9219"/>
              <p:cNvCxnSpPr>
                <a:stCxn id="5" idx="7"/>
                <a:endCxn id="5" idx="3"/>
              </p:cNvCxnSpPr>
              <p:nvPr/>
            </p:nvCxnSpPr>
            <p:spPr>
              <a:xfrm flipH="1">
                <a:off x="4993943" y="2626807"/>
                <a:ext cx="646578" cy="6465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22" name="그룹 9221"/>
          <p:cNvGrpSpPr/>
          <p:nvPr/>
        </p:nvGrpSpPr>
        <p:grpSpPr>
          <a:xfrm>
            <a:off x="3724700" y="4638384"/>
            <a:ext cx="2073107" cy="1271724"/>
            <a:chOff x="4932040" y="4074204"/>
            <a:chExt cx="3739384" cy="1942975"/>
          </a:xfrm>
        </p:grpSpPr>
        <p:sp>
          <p:nvSpPr>
            <p:cNvPr id="17" name="직사각형 16"/>
            <p:cNvSpPr/>
            <p:nvPr/>
          </p:nvSpPr>
          <p:spPr>
            <a:xfrm>
              <a:off x="4932040" y="429739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1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920623" y="429739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0</a:t>
              </a:r>
              <a:endParaRPr lang="ko-KR" altLang="en-US" sz="9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932040" y="541555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0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920623" y="541555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1</a:t>
              </a:r>
              <a:endParaRPr lang="ko-KR" altLang="en-US" sz="900" dirty="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5580112" y="4074204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22" name="직사각형 2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7551969" y="4080926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44" name="직사각형 43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5580112" y="5174738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49" name="직사각형 48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7551969" y="5181460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54" name="직사각형 53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</p:grpSp>
      <p:sp>
        <p:nvSpPr>
          <p:cNvPr id="60" name="TextBox 59"/>
          <p:cNvSpPr txBox="1"/>
          <p:nvPr/>
        </p:nvSpPr>
        <p:spPr>
          <a:xfrm>
            <a:off x="5941823" y="5096990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grpSp>
        <p:nvGrpSpPr>
          <p:cNvPr id="9224" name="그룹 9223"/>
          <p:cNvGrpSpPr/>
          <p:nvPr/>
        </p:nvGrpSpPr>
        <p:grpSpPr>
          <a:xfrm>
            <a:off x="6493523" y="4588583"/>
            <a:ext cx="1822893" cy="1360697"/>
            <a:chOff x="6804248" y="4411083"/>
            <a:chExt cx="2354590" cy="1763487"/>
          </a:xfrm>
        </p:grpSpPr>
        <p:grpSp>
          <p:nvGrpSpPr>
            <p:cNvPr id="26" name="그룹 25"/>
            <p:cNvGrpSpPr/>
            <p:nvPr/>
          </p:nvGrpSpPr>
          <p:grpSpPr>
            <a:xfrm>
              <a:off x="6804248" y="4426153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27" name="직사각형 2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4</a:t>
                </a:r>
                <a:endParaRPr lang="ko-KR" altLang="en-US" sz="1000" dirty="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2</a:t>
                </a:r>
                <a:endParaRPr lang="ko-KR" altLang="en-US" sz="1000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2</a:t>
                </a:r>
                <a:endParaRPr lang="ko-KR" altLang="en-US" sz="1000" dirty="0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8039383" y="4411083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62" name="직사각형 6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6804248" y="5338851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67" name="직사각형 6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763688" y="5203910"/>
                <a:ext cx="914400" cy="91439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8039383" y="5323781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72" name="직사각형 7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4</a:t>
                </a:r>
                <a:endParaRPr lang="ko-KR" altLang="en-US" sz="1000" dirty="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2</a:t>
                </a:r>
                <a:endParaRPr lang="ko-KR" altLang="en-US" sz="1000" dirty="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2</a:t>
                </a:r>
                <a:endParaRPr lang="ko-KR" altLang="en-US" sz="1000" dirty="0"/>
              </a:p>
            </p:txBody>
          </p:sp>
        </p:grpSp>
      </p:grpSp>
      <p:sp>
        <p:nvSpPr>
          <p:cNvPr id="9225" name="TextBox 9224"/>
          <p:cNvSpPr txBox="1"/>
          <p:nvPr/>
        </p:nvSpPr>
        <p:spPr>
          <a:xfrm>
            <a:off x="1057266" y="4106942"/>
            <a:ext cx="5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419378" y="4106942"/>
            <a:ext cx="5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</a:t>
            </a:r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703985" y="4106942"/>
            <a:ext cx="140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2,2,2,2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58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ones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0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 행렬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개가 만나 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차원 행렬 구성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tensordot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33667"/>
            <a:ext cx="5810597" cy="44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71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axes = 0 tensor product,  axes = 1 tensor dot product,  axes = 2 tenser double contraction </a:t>
            </a:r>
            <a:r>
              <a:rPr lang="ko-KR" altLang="en-US" sz="2800" dirty="0" smtClean="0"/>
              <a:t>즉 벡터연산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tensordot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068961"/>
            <a:ext cx="604867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8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282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Matplotlib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18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 smtClean="0"/>
              <a:t>pyplot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기초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8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 시각화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9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데이터 시각화는 데이터의 탐색과 데이터의 전달을 위한 목적으로 사용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데이터 시각화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259632" y="3789040"/>
            <a:ext cx="2664296" cy="1944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 탐색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32040" y="3816829"/>
            <a:ext cx="2664296" cy="1944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 전달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9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내에서 그래프 보기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41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%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inline </a:t>
            </a:r>
            <a:r>
              <a:rPr lang="ko-KR" altLang="en-US" dirty="0" smtClean="0"/>
              <a:t>명령을 먼저 실행해야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내에서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그래프가 보임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inline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852936"/>
            <a:ext cx="5715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81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%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명령을 먼저 실행해야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내에 </a:t>
            </a:r>
            <a:r>
              <a:rPr lang="en-US" altLang="ko-KR" dirty="0" err="1" smtClean="0"/>
              <a:t>qt</a:t>
            </a:r>
            <a:r>
              <a:rPr lang="en-US" altLang="ko-KR" dirty="0" smtClean="0"/>
              <a:t> </a:t>
            </a:r>
            <a:r>
              <a:rPr lang="ko-KR" altLang="en-US" dirty="0" smtClean="0"/>
              <a:t>창이 실행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notebook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010" y="2780928"/>
            <a:ext cx="4686300" cy="369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44208" y="501317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Inline</a:t>
            </a:r>
            <a:r>
              <a:rPr lang="ko-KR" altLang="en-US" sz="1400" dirty="0" smtClean="0"/>
              <a:t>을 다시 돌아가려면 </a:t>
            </a:r>
            <a:r>
              <a:rPr lang="en-US" altLang="ko-KR" sz="1400" dirty="0" smtClean="0"/>
              <a:t>%</a:t>
            </a:r>
            <a:r>
              <a:rPr lang="en-US" altLang="ko-KR" sz="1400" dirty="0" err="1" smtClean="0"/>
              <a:t>matplotlib</a:t>
            </a:r>
            <a:r>
              <a:rPr lang="en-US" altLang="ko-KR" sz="1400" dirty="0" smtClean="0"/>
              <a:t> inline</a:t>
            </a:r>
            <a:r>
              <a:rPr lang="ko-KR" altLang="en-US" sz="1400" dirty="0" smtClean="0"/>
              <a:t>을 실행시켜주면 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8708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꾸미기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1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 원소들은 </a:t>
            </a:r>
            <a:r>
              <a:rPr lang="en-US" altLang="ko-KR" dirty="0" smtClean="0"/>
              <a:t>one </a:t>
            </a:r>
            <a:r>
              <a:rPr lang="ko-KR" altLang="en-US" dirty="0" smtClean="0"/>
              <a:t>원소를 가지는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ones</a:t>
            </a:r>
            <a:r>
              <a:rPr lang="ko-KR" altLang="en-US" dirty="0" smtClean="0"/>
              <a:t>함수 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187624" y="3284982"/>
            <a:ext cx="1564397" cy="432049"/>
            <a:chOff x="1043608" y="3717031"/>
            <a:chExt cx="1564397" cy="432049"/>
          </a:xfrm>
        </p:grpSpPr>
        <p:sp>
          <p:nvSpPr>
            <p:cNvPr id="5" name="정육면체 4"/>
            <p:cNvSpPr/>
            <p:nvPr/>
          </p:nvSpPr>
          <p:spPr>
            <a:xfrm>
              <a:off x="104360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정육면체 7"/>
            <p:cNvSpPr/>
            <p:nvPr/>
          </p:nvSpPr>
          <p:spPr>
            <a:xfrm>
              <a:off x="157377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정육면체 8"/>
            <p:cNvSpPr/>
            <p:nvPr/>
          </p:nvSpPr>
          <p:spPr>
            <a:xfrm>
              <a:off x="2103949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172604" y="4293096"/>
            <a:ext cx="1564397" cy="678974"/>
            <a:chOff x="1043608" y="4301480"/>
            <a:chExt cx="1564397" cy="894998"/>
          </a:xfrm>
        </p:grpSpPr>
        <p:grpSp>
          <p:nvGrpSpPr>
            <p:cNvPr id="11" name="그룹 10"/>
            <p:cNvGrpSpPr/>
            <p:nvPr/>
          </p:nvGrpSpPr>
          <p:grpSpPr>
            <a:xfrm>
              <a:off x="1043608" y="4301480"/>
              <a:ext cx="1564397" cy="432049"/>
              <a:chOff x="1043608" y="3717031"/>
              <a:chExt cx="1564397" cy="43204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정육면체 12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정육면체 13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043608" y="4764429"/>
              <a:ext cx="1564397" cy="432049"/>
              <a:chOff x="1043608" y="3717031"/>
              <a:chExt cx="1564397" cy="432049"/>
            </a:xfrm>
          </p:grpSpPr>
          <p:sp>
            <p:nvSpPr>
              <p:cNvPr id="16" name="정육면체 15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정육면체 16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정육면체 17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1172604" y="5637414"/>
            <a:ext cx="1777938" cy="846824"/>
            <a:chOff x="646564" y="5589240"/>
            <a:chExt cx="1961440" cy="1062848"/>
          </a:xfrm>
        </p:grpSpPr>
        <p:grpSp>
          <p:nvGrpSpPr>
            <p:cNvPr id="20" name="그룹 19"/>
            <p:cNvGrpSpPr/>
            <p:nvPr/>
          </p:nvGrpSpPr>
          <p:grpSpPr>
            <a:xfrm>
              <a:off x="1043607" y="5589240"/>
              <a:ext cx="1564397" cy="894998"/>
              <a:chOff x="1043608" y="4301480"/>
              <a:chExt cx="1564397" cy="89499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6" name="정육면체 25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정육면체 26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정육면체 27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2" name="그룹 21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3" name="정육면체 22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정육면체 23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정육면체 24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9" name="그룹 28"/>
            <p:cNvGrpSpPr/>
            <p:nvPr/>
          </p:nvGrpSpPr>
          <p:grpSpPr>
            <a:xfrm>
              <a:off x="646564" y="5757090"/>
              <a:ext cx="1564397" cy="894998"/>
              <a:chOff x="1043608" y="4301480"/>
              <a:chExt cx="1564397" cy="894998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5" name="정육면체 34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정육면체 35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정육면체 36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2" name="정육면체 31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정육면체 32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정육면체 33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9" name="TextBox 18"/>
          <p:cNvSpPr txBox="1"/>
          <p:nvPr/>
        </p:nvSpPr>
        <p:spPr>
          <a:xfrm>
            <a:off x="1327945" y="2889484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1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1300879" y="3841303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/>
              <a:t>2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sp>
        <p:nvSpPr>
          <p:cNvPr id="41" name="TextBox 40"/>
          <p:cNvSpPr txBox="1"/>
          <p:nvPr/>
        </p:nvSpPr>
        <p:spPr>
          <a:xfrm>
            <a:off x="1320751" y="5029879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3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pic>
        <p:nvPicPr>
          <p:cNvPr id="236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588513"/>
            <a:ext cx="214312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594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seaborn</a:t>
            </a:r>
            <a:r>
              <a:rPr lang="ko-KR" altLang="en-US" dirty="0" smtClean="0"/>
              <a:t>을 이용해서 캔버스만 적용하면 그래프의 격자가 </a:t>
            </a:r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스타일로 전환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290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 꾸미기</a:t>
            </a:r>
            <a:endParaRPr lang="ko-KR" altLang="en-US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887173"/>
            <a:ext cx="3600400" cy="381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04" y="2912528"/>
            <a:ext cx="387879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860032" y="3068960"/>
            <a:ext cx="208823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92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docker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seaborn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pip</a:t>
            </a:r>
            <a:r>
              <a:rPr lang="ko-KR" altLang="en-US" dirty="0" smtClean="0"/>
              <a:t>로 설치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sz="2300" dirty="0" err="1" smtClean="0"/>
              <a:t>docker</a:t>
            </a:r>
            <a:r>
              <a:rPr lang="en-US" altLang="ko-KR" sz="2300" dirty="0" smtClean="0"/>
              <a:t> exec {</a:t>
            </a:r>
            <a:r>
              <a:rPr lang="ko-KR" altLang="en-US" sz="2300" dirty="0" err="1" smtClean="0"/>
              <a:t>도커이미지</a:t>
            </a:r>
            <a:r>
              <a:rPr lang="en-US" altLang="ko-KR" sz="2300" dirty="0" smtClean="0"/>
              <a:t>} pip install </a:t>
            </a:r>
            <a:r>
              <a:rPr lang="en-US" altLang="ko-KR" sz="2300" dirty="0" err="1" smtClean="0"/>
              <a:t>seaborn</a:t>
            </a:r>
            <a:r>
              <a:rPr lang="en-US" altLang="ko-KR" sz="2300" dirty="0" smtClean="0"/>
              <a:t> --upgrade</a:t>
            </a:r>
            <a:r>
              <a:rPr lang="ko-KR" altLang="en-US" sz="2300" dirty="0" smtClean="0"/>
              <a:t> </a:t>
            </a:r>
            <a:endParaRPr lang="en-US" altLang="ko-KR" sz="23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291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Seaborn</a:t>
            </a:r>
            <a:r>
              <a:rPr lang="ko-KR" altLang="en-US" dirty="0" smtClean="0"/>
              <a:t> </a:t>
            </a:r>
            <a:r>
              <a:rPr lang="en-US" altLang="ko-KR" dirty="0" smtClean="0"/>
              <a:t>install</a:t>
            </a:r>
            <a:endParaRPr lang="ko-KR" altLang="en-US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4" y="2852936"/>
            <a:ext cx="7591425" cy="356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090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292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MatPLOTLIB.pyplot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좌표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5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좌표이해하</a:t>
            </a:r>
            <a:r>
              <a:rPr lang="ko-KR" altLang="en-US" dirty="0"/>
              <a:t>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56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그래프는 일단 </a:t>
            </a:r>
            <a:r>
              <a:rPr lang="en-US" altLang="ko-KR" dirty="0" err="1" smtClean="0"/>
              <a:t>x,y</a:t>
            </a:r>
            <a:r>
              <a:rPr lang="ko-KR" altLang="en-US" dirty="0" smtClean="0"/>
              <a:t>축 좌표에 대해 이해를 해야 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294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좌표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612" y="2924945"/>
            <a:ext cx="497205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393305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Y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610555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699792" y="4509121"/>
            <a:ext cx="187484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4644008" y="4509121"/>
            <a:ext cx="0" cy="12961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3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좌표 기준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37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matplotlib</a:t>
            </a:r>
            <a:r>
              <a:rPr lang="ko-KR" altLang="en-US" dirty="0" smtClean="0"/>
              <a:t>은 하나의 리스트만 넣으면 리스트의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축으로 인식해서 그래프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296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좌표 기준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148" y="2924944"/>
            <a:ext cx="42291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311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MatPLOTLIB.pyplot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figure </a:t>
            </a:r>
            <a:r>
              <a:rPr lang="ko-KR" altLang="en-US" dirty="0"/>
              <a:t>이해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70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Figure </a:t>
            </a:r>
            <a:r>
              <a:rPr lang="ko-KR" altLang="en-US" dirty="0" smtClean="0"/>
              <a:t>이해하기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Figure </a:t>
            </a:r>
            <a:r>
              <a:rPr lang="ko-KR" altLang="en-US" dirty="0"/>
              <a:t>객체는 실제 그래프를 별도의 영역으로 구별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299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Figure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생성 및 </a:t>
            </a:r>
            <a:r>
              <a:rPr lang="ko-KR" altLang="en-US" dirty="0" err="1" smtClean="0"/>
              <a:t>파라미</a:t>
            </a:r>
            <a:r>
              <a:rPr lang="ko-KR" altLang="en-US" dirty="0" err="1"/>
              <a:t>터</a:t>
            </a:r>
            <a:endParaRPr lang="ko-KR" altLang="en-US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636912"/>
            <a:ext cx="38862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365104"/>
            <a:ext cx="6758705" cy="1645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33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939608" cy="5112568"/>
          </a:xfrm>
        </p:spPr>
        <p:txBody>
          <a:bodyPr>
            <a:normAutofit/>
          </a:bodyPr>
          <a:lstStyle/>
          <a:p>
            <a:pPr algn="r"/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7. </a:t>
            </a:r>
            <a:r>
              <a:rPr lang="en-US" altLang="ko-KR" sz="4000" dirty="0"/>
              <a:t>Pandas </a:t>
            </a:r>
            <a:r>
              <a:rPr lang="en-US" altLang="ko-KR" sz="4000" dirty="0" smtClean="0"/>
              <a:t>Series</a:t>
            </a:r>
            <a:r>
              <a:rPr lang="en-US" altLang="ko-KR" sz="4000" dirty="0"/>
              <a:t>/</a:t>
            </a:r>
            <a:r>
              <a:rPr lang="en-US" altLang="ko-KR" sz="4000" dirty="0" smtClean="0"/>
              <a:t> </a:t>
            </a:r>
            <a:r>
              <a:rPr lang="en-US" altLang="ko-KR" sz="4000" dirty="0" err="1"/>
              <a:t>DataFrame</a:t>
            </a:r>
            <a:r>
              <a:rPr lang="en-US" altLang="ko-KR" sz="4000" dirty="0"/>
              <a:t> 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smtClean="0"/>
              <a:t>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8.Pandas series/</a:t>
            </a:r>
            <a:r>
              <a:rPr lang="en-US" altLang="ko-KR" sz="4000" dirty="0" err="1" smtClean="0"/>
              <a:t>dataframe</a:t>
            </a:r>
            <a:r>
              <a:rPr lang="en-US" altLang="ko-KR" sz="4000" dirty="0" smtClean="0"/>
              <a:t> 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err="1" smtClean="0"/>
              <a:t>공통메소드</a:t>
            </a:r>
            <a:r>
              <a:rPr lang="en-US" altLang="ko-KR" sz="4000" dirty="0" smtClean="0"/>
              <a:t>   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9. Pandas index class</a:t>
            </a:r>
            <a:br>
              <a:rPr lang="en-US" altLang="ko-KR" sz="4000" dirty="0" smtClean="0"/>
            </a:br>
            <a:r>
              <a:rPr lang="en-US" altLang="ko-KR" sz="4000" dirty="0" smtClean="0"/>
              <a:t>10.Pandas </a:t>
            </a:r>
            <a:r>
              <a:rPr lang="en-US" altLang="ko-KR" sz="4000" dirty="0" err="1" smtClean="0"/>
              <a:t>groupby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처리</a:t>
            </a:r>
            <a:r>
              <a:rPr lang="en-US" altLang="ko-KR" sz="4000" dirty="0" smtClean="0"/>
              <a:t> 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11. Pandas </a:t>
            </a:r>
            <a:r>
              <a:rPr lang="en-US" altLang="ko-KR" sz="4000" dirty="0"/>
              <a:t>panel(3</a:t>
            </a:r>
            <a:r>
              <a:rPr lang="ko-KR" altLang="en-US" sz="4000" dirty="0"/>
              <a:t>차원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5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zeros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01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함수를 여러 번 실해해도 그래프는 하나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 실행 </a:t>
            </a:r>
            <a:r>
              <a:rPr lang="en-US" altLang="ko-KR" dirty="0" smtClean="0"/>
              <a:t>: plot </a:t>
            </a:r>
            <a:endParaRPr lang="ko-KR" altLang="en-US" dirty="0"/>
          </a:p>
        </p:txBody>
      </p:sp>
      <p:pic>
        <p:nvPicPr>
          <p:cNvPr id="284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662" y="2276872"/>
            <a:ext cx="4467225" cy="42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71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fig </a:t>
            </a:r>
            <a:r>
              <a:rPr lang="ko-KR" altLang="en-US" dirty="0" smtClean="0"/>
              <a:t>내부에 </a:t>
            </a:r>
            <a:r>
              <a:rPr lang="en-US" altLang="ko-KR" dirty="0" smtClean="0"/>
              <a:t>2*2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4</a:t>
            </a:r>
            <a:r>
              <a:rPr lang="ko-KR" altLang="en-US" dirty="0" err="1" smtClean="0"/>
              <a:t>개이</a:t>
            </a:r>
            <a:r>
              <a:rPr lang="ko-KR" altLang="en-US" dirty="0" smtClean="0"/>
              <a:t> 공간을 만들고 </a:t>
            </a:r>
            <a:r>
              <a:rPr lang="en-US" altLang="ko-KR" dirty="0" err="1" smtClean="0"/>
              <a:t>add_subplot</a:t>
            </a:r>
            <a:r>
              <a:rPr lang="ko-KR" altLang="en-US" dirty="0" smtClean="0"/>
              <a:t>으로 그래프를 지정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 실행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add_subplot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82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723271"/>
            <a:ext cx="4095750" cy="37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03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subplot</a:t>
            </a:r>
            <a:r>
              <a:rPr lang="ko-KR" altLang="en-US" dirty="0" smtClean="0"/>
              <a:t>로 여러 그래프 표시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91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</a:t>
            </a:r>
            <a:r>
              <a:rPr lang="en-US" altLang="ko-KR" dirty="0" smtClean="0"/>
              <a:t>: row, </a:t>
            </a:r>
            <a:r>
              <a:rPr lang="ko-KR" altLang="en-US" dirty="0" err="1" smtClean="0"/>
              <a:t>두번째</a:t>
            </a:r>
            <a:r>
              <a:rPr lang="en-US" altLang="ko-KR" dirty="0" smtClean="0"/>
              <a:t>: column, </a:t>
            </a:r>
            <a:r>
              <a:rPr lang="ko-KR" altLang="en-US" dirty="0" err="1" smtClean="0"/>
              <a:t>셋번째는</a:t>
            </a:r>
            <a:r>
              <a:rPr lang="en-US" altLang="ko-KR" dirty="0" err="1" smtClean="0"/>
              <a:t>figsize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 </a:t>
            </a:r>
            <a:r>
              <a:rPr lang="en-US" altLang="ko-KR" dirty="0" smtClean="0"/>
              <a:t>:(1,2)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55776" y="3517626"/>
            <a:ext cx="3672408" cy="883483"/>
            <a:chOff x="2267744" y="3573016"/>
            <a:chExt cx="3240360" cy="792088"/>
          </a:xfrm>
        </p:grpSpPr>
        <p:sp>
          <p:nvSpPr>
            <p:cNvPr id="3" name="직사각형 2"/>
            <p:cNvSpPr/>
            <p:nvPr/>
          </p:nvSpPr>
          <p:spPr>
            <a:xfrm>
              <a:off x="22677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0679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624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subplot: 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중에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/2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pic>
        <p:nvPicPr>
          <p:cNvPr id="289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2348880"/>
            <a:ext cx="5819775" cy="3789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23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</a:t>
            </a:r>
            <a:r>
              <a:rPr lang="en-US" altLang="ko-KR" dirty="0" smtClean="0"/>
              <a:t>: row, </a:t>
            </a:r>
            <a:r>
              <a:rPr lang="ko-KR" altLang="en-US" dirty="0" err="1" smtClean="0"/>
              <a:t>두번째</a:t>
            </a:r>
            <a:r>
              <a:rPr lang="en-US" altLang="ko-KR" dirty="0" smtClean="0"/>
              <a:t>: column, </a:t>
            </a:r>
            <a:r>
              <a:rPr lang="ko-KR" altLang="en-US" dirty="0" err="1" smtClean="0"/>
              <a:t>셋번째는</a:t>
            </a:r>
            <a:r>
              <a:rPr lang="ko-KR" altLang="en-US" dirty="0" smtClean="0"/>
              <a:t> 그래프 번호</a:t>
            </a:r>
            <a:r>
              <a:rPr lang="en-US" altLang="ko-KR" dirty="0" smtClean="0"/>
              <a:t>(1,2,3,4)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 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55776" y="3517625"/>
            <a:ext cx="3672408" cy="2088232"/>
            <a:chOff x="2267744" y="3573016"/>
            <a:chExt cx="3240360" cy="1872208"/>
          </a:xfrm>
        </p:grpSpPr>
        <p:sp>
          <p:nvSpPr>
            <p:cNvPr id="3" name="직사각형 2"/>
            <p:cNvSpPr/>
            <p:nvPr/>
          </p:nvSpPr>
          <p:spPr>
            <a:xfrm>
              <a:off x="22677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0679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267744" y="465313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067944" y="465313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4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088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subplot: 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중에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/2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31813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973709"/>
            <a:ext cx="421957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8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 </a:t>
            </a:r>
            <a:r>
              <a:rPr lang="en-US" altLang="ko-KR" dirty="0"/>
              <a:t>: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중에 </a:t>
            </a:r>
            <a:r>
              <a:rPr lang="en-US" altLang="ko-KR" dirty="0"/>
              <a:t>3</a:t>
            </a:r>
            <a:r>
              <a:rPr lang="ko-KR" altLang="en-US" dirty="0" smtClean="0"/>
              <a:t>개</a:t>
            </a:r>
            <a:r>
              <a:rPr lang="en-US" altLang="ko-KR" dirty="0" smtClean="0"/>
              <a:t>/4</a:t>
            </a:r>
            <a:r>
              <a:rPr lang="ko-KR" altLang="en-US" dirty="0" smtClean="0"/>
              <a:t>개 </a:t>
            </a:r>
            <a:endParaRPr lang="ko-KR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24944"/>
            <a:ext cx="3816424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1" y="2933991"/>
            <a:ext cx="3600400" cy="368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29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 통합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492896"/>
            <a:ext cx="5324475" cy="413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814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열</a:t>
            </a:r>
            <a:r>
              <a:rPr lang="ko-KR" altLang="en-US" dirty="0" smtClean="0"/>
              <a:t> 통합</a:t>
            </a:r>
            <a:endParaRPr lang="ko-KR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2348880"/>
            <a:ext cx="5267325" cy="420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42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 원소들은 </a:t>
            </a:r>
            <a:r>
              <a:rPr lang="en-US" altLang="ko-KR" dirty="0" smtClean="0"/>
              <a:t>zero </a:t>
            </a:r>
            <a:r>
              <a:rPr lang="ko-KR" altLang="en-US" dirty="0" smtClean="0"/>
              <a:t>원소를 가지는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zeros</a:t>
            </a:r>
            <a:r>
              <a:rPr lang="ko-KR" altLang="en-US" dirty="0" smtClean="0"/>
              <a:t>함수 </a:t>
            </a:r>
            <a:endParaRPr lang="ko-KR" altLang="en-US" dirty="0"/>
          </a:p>
        </p:txBody>
      </p:sp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197261"/>
            <a:ext cx="2885306" cy="344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187624" y="3284982"/>
            <a:ext cx="1564397" cy="432049"/>
            <a:chOff x="1043608" y="3717031"/>
            <a:chExt cx="1564397" cy="432049"/>
          </a:xfrm>
        </p:grpSpPr>
        <p:sp>
          <p:nvSpPr>
            <p:cNvPr id="5" name="정육면체 4"/>
            <p:cNvSpPr/>
            <p:nvPr/>
          </p:nvSpPr>
          <p:spPr>
            <a:xfrm>
              <a:off x="104360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정육면체 7"/>
            <p:cNvSpPr/>
            <p:nvPr/>
          </p:nvSpPr>
          <p:spPr>
            <a:xfrm>
              <a:off x="157377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정육면체 8"/>
            <p:cNvSpPr/>
            <p:nvPr/>
          </p:nvSpPr>
          <p:spPr>
            <a:xfrm>
              <a:off x="2103949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172604" y="4293096"/>
            <a:ext cx="1564397" cy="678974"/>
            <a:chOff x="1043608" y="4301480"/>
            <a:chExt cx="1564397" cy="894998"/>
          </a:xfrm>
        </p:grpSpPr>
        <p:grpSp>
          <p:nvGrpSpPr>
            <p:cNvPr id="11" name="그룹 10"/>
            <p:cNvGrpSpPr/>
            <p:nvPr/>
          </p:nvGrpSpPr>
          <p:grpSpPr>
            <a:xfrm>
              <a:off x="1043608" y="4301480"/>
              <a:ext cx="1564397" cy="432049"/>
              <a:chOff x="1043608" y="3717031"/>
              <a:chExt cx="1564397" cy="43204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정육면체 12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정육면체 13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043608" y="4764429"/>
              <a:ext cx="1564397" cy="432049"/>
              <a:chOff x="1043608" y="3717031"/>
              <a:chExt cx="1564397" cy="432049"/>
            </a:xfrm>
          </p:grpSpPr>
          <p:sp>
            <p:nvSpPr>
              <p:cNvPr id="16" name="정육면체 15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정육면체 16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정육면체 17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1172604" y="5637414"/>
            <a:ext cx="1777938" cy="846824"/>
            <a:chOff x="646564" y="5589240"/>
            <a:chExt cx="1961440" cy="1062848"/>
          </a:xfrm>
        </p:grpSpPr>
        <p:grpSp>
          <p:nvGrpSpPr>
            <p:cNvPr id="20" name="그룹 19"/>
            <p:cNvGrpSpPr/>
            <p:nvPr/>
          </p:nvGrpSpPr>
          <p:grpSpPr>
            <a:xfrm>
              <a:off x="1043607" y="5589240"/>
              <a:ext cx="1564397" cy="894998"/>
              <a:chOff x="1043608" y="4301480"/>
              <a:chExt cx="1564397" cy="89499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6" name="정육면체 25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정육면체 26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정육면체 27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2" name="그룹 21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3" name="정육면체 22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정육면체 23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정육면체 24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9" name="그룹 28"/>
            <p:cNvGrpSpPr/>
            <p:nvPr/>
          </p:nvGrpSpPr>
          <p:grpSpPr>
            <a:xfrm>
              <a:off x="646564" y="5757090"/>
              <a:ext cx="1564397" cy="894998"/>
              <a:chOff x="1043608" y="4301480"/>
              <a:chExt cx="1564397" cy="894998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5" name="정육면체 34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정육면체 35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정육면체 36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2" name="정육면체 31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정육면체 32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정육면체 33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9" name="TextBox 18"/>
          <p:cNvSpPr txBox="1"/>
          <p:nvPr/>
        </p:nvSpPr>
        <p:spPr>
          <a:xfrm>
            <a:off x="1327945" y="2889484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1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1300879" y="3841303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/>
              <a:t>2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sp>
        <p:nvSpPr>
          <p:cNvPr id="41" name="TextBox 40"/>
          <p:cNvSpPr txBox="1"/>
          <p:nvPr/>
        </p:nvSpPr>
        <p:spPr>
          <a:xfrm>
            <a:off x="1320751" y="5029879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3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92094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subplots</a:t>
            </a:r>
            <a:r>
              <a:rPr lang="ko-KR" altLang="en-US" dirty="0" smtClean="0"/>
              <a:t>로 여러 그래프 표시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59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88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8" y="2276872"/>
            <a:ext cx="5648325" cy="425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52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312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MatPLOTLIB.pyplot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Axes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05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3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Axes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요소 중 </a:t>
            </a:r>
            <a:r>
              <a:rPr lang="en-US" altLang="ko-KR" dirty="0" smtClean="0"/>
              <a:t>Axis</a:t>
            </a:r>
            <a:r>
              <a:rPr lang="en-US" altLang="ko-KR" dirty="0"/>
              <a:t>, </a:t>
            </a:r>
            <a:r>
              <a:rPr lang="en-US" altLang="ko-KR" dirty="0" smtClean="0"/>
              <a:t> Tick</a:t>
            </a:r>
            <a:r>
              <a:rPr lang="en-US" altLang="ko-KR" dirty="0"/>
              <a:t>, </a:t>
            </a:r>
            <a:r>
              <a:rPr lang="en-US" altLang="ko-KR" dirty="0" smtClean="0"/>
              <a:t>Line2D</a:t>
            </a:r>
            <a:r>
              <a:rPr lang="en-US" altLang="ko-KR" dirty="0"/>
              <a:t>, 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Text</a:t>
            </a:r>
            <a:r>
              <a:rPr lang="en-US" altLang="ko-KR" dirty="0"/>
              <a:t>, Polygon, </a:t>
            </a:r>
            <a:r>
              <a:rPr lang="en-US" altLang="ko-KR" dirty="0" smtClean="0"/>
              <a:t>etc.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가지고 있으며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좌표계를</a:t>
            </a:r>
            <a:r>
              <a:rPr lang="ko-KR" altLang="en-US" dirty="0" smtClean="0"/>
              <a:t> 조정할 수 있음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Axes class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861048"/>
            <a:ext cx="57245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63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만들</a:t>
            </a:r>
            <a:r>
              <a:rPr lang="ko-KR" altLang="en-US" dirty="0"/>
              <a:t>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80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를 생성한 후에 </a:t>
            </a:r>
            <a:r>
              <a:rPr lang="en-US" altLang="ko-KR" dirty="0" err="1" smtClean="0"/>
              <a:t>add_subplot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객체 생성</a:t>
            </a:r>
            <a:r>
              <a:rPr lang="en-US" altLang="ko-KR" dirty="0" smtClean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smtClean="0"/>
              <a:t>객체 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add_subplot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5257800" cy="376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01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객체를 생성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smtClean="0"/>
              <a:t>객체 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plt.subplot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2924944"/>
            <a:ext cx="526732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14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내부 꾸미기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8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Axes class</a:t>
            </a:r>
            <a:r>
              <a:rPr lang="ko-KR" altLang="en-US" dirty="0" smtClean="0"/>
              <a:t>가 만들어지면  </a:t>
            </a:r>
            <a:r>
              <a:rPr lang="en-US" altLang="ko-KR" dirty="0" smtClean="0"/>
              <a:t>spines</a:t>
            </a:r>
            <a:r>
              <a:rPr lang="ko-KR" altLang="en-US" dirty="0" smtClean="0"/>
              <a:t>으로 좌표를 표시함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</a:t>
            </a:r>
            <a:r>
              <a:rPr lang="ko-KR" altLang="en-US" dirty="0" smtClean="0"/>
              <a:t>로 타이틀 </a:t>
            </a:r>
            <a:r>
              <a:rPr lang="ko-KR" altLang="en-US" dirty="0" err="1" smtClean="0"/>
              <a:t>세팅</a:t>
            </a:r>
            <a:endParaRPr lang="ko-KR" altLang="en-US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84984"/>
            <a:ext cx="34671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284984"/>
            <a:ext cx="4032448" cy="277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66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ndarray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생성하면 내부 원소들은 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int,float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원소를 가지는 </a:t>
            </a:r>
            <a:r>
              <a:rPr lang="en-US" altLang="ko-KR" sz="2800" dirty="0" err="1" smtClean="0"/>
              <a:t>ndarray</a:t>
            </a:r>
            <a:r>
              <a:rPr lang="ko-KR" altLang="en-US" sz="2800" dirty="0" smtClean="0"/>
              <a:t>를 생성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zeros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원소를 </a:t>
            </a:r>
            <a:r>
              <a:rPr lang="ko-KR" altLang="en-US" dirty="0" err="1" smtClean="0"/>
              <a:t>튜플로</a:t>
            </a:r>
            <a:r>
              <a:rPr lang="ko-KR" altLang="en-US" dirty="0" smtClean="0"/>
              <a:t> 생성 </a:t>
            </a:r>
            <a:endParaRPr lang="ko-KR" alt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083159"/>
            <a:ext cx="4619625" cy="309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99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set_xlim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set_ylim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ylabel</a:t>
            </a:r>
            <a:r>
              <a:rPr lang="en-US" altLang="ko-KR" dirty="0" smtClean="0"/>
              <a:t>, title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Axes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세팅</a:t>
            </a:r>
            <a:endParaRPr lang="ko-KR" altLang="en-US" dirty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924944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7584" y="4256162"/>
            <a:ext cx="3456383" cy="104504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08104" y="4435371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좌표 범위</a:t>
            </a:r>
            <a:r>
              <a:rPr lang="en-US" altLang="ko-KR" dirty="0" smtClean="0"/>
              <a:t>, label, </a:t>
            </a:r>
            <a:r>
              <a:rPr lang="ko-KR" altLang="en-US" dirty="0" smtClean="0"/>
              <a:t>타이틀을 선언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>
            <a:off x="4283967" y="4758537"/>
            <a:ext cx="1224137" cy="201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61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subplot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연속 숫자로 표시해도 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text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2492896"/>
            <a:ext cx="5438775" cy="408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78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Axes </a:t>
            </a:r>
            <a:r>
              <a:rPr lang="ko-KR" altLang="en-US" dirty="0" smtClean="0"/>
              <a:t>내부의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해서 사용하기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564903"/>
            <a:ext cx="545782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921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결과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952"/>
            <a:ext cx="39052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4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Subplot  </a:t>
            </a:r>
            <a:r>
              <a:rPr lang="ko-KR" altLang="en-US" dirty="0" smtClean="0"/>
              <a:t>처리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00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그래프를 </a:t>
            </a:r>
            <a:r>
              <a:rPr lang="ko-KR" altLang="en-US" dirty="0" err="1" smtClean="0"/>
              <a:t>두개</a:t>
            </a:r>
            <a:r>
              <a:rPr lang="ko-KR" altLang="en-US" dirty="0" smtClean="0"/>
              <a:t> 넣기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: (1,2)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708920"/>
            <a:ext cx="5467350" cy="402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69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그래프를 넣기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: (2,2)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2708920"/>
            <a:ext cx="5505450" cy="388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41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 smtClean="0"/>
              <a:t>subplots_adjust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left, bottom, right, top , </a:t>
            </a:r>
            <a:r>
              <a:rPr lang="en-US" altLang="ko-KR" dirty="0" err="1" smtClean="0"/>
              <a:t>wspace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hspace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확인하고 처리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 smtClean="0"/>
              <a:t>subplots_adjust</a:t>
            </a:r>
            <a:r>
              <a:rPr lang="en-US" altLang="ko-KR" dirty="0" smtClean="0"/>
              <a:t> :</a:t>
            </a:r>
            <a:r>
              <a:rPr lang="ko-KR" altLang="en-US" dirty="0" smtClean="0"/>
              <a:t> 간격 조정</a:t>
            </a:r>
            <a:endParaRPr lang="ko-KR" altLang="en-US" dirty="0"/>
          </a:p>
        </p:txBody>
      </p:sp>
      <p:pic>
        <p:nvPicPr>
          <p:cNvPr id="285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53926"/>
            <a:ext cx="4419600" cy="410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4437112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너비와 높이에 대한 비율을 조절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3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Subplots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(1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33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 </a:t>
            </a:r>
            <a:r>
              <a:rPr lang="en-US" altLang="ko-KR" dirty="0"/>
              <a:t>2</a:t>
            </a:r>
            <a:r>
              <a:rPr lang="ko-KR" altLang="en-US" dirty="0"/>
              <a:t>열로 생성시키면 </a:t>
            </a:r>
            <a:r>
              <a:rPr lang="en-US" altLang="ko-KR" dirty="0" err="1"/>
              <a:t>ndarray</a:t>
            </a:r>
            <a:r>
              <a:rPr lang="ko-KR" altLang="en-US" dirty="0"/>
              <a:t>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</a:t>
            </a:r>
            <a:r>
              <a:rPr lang="en-US" altLang="ko-KR" dirty="0"/>
              <a:t>2</a:t>
            </a:r>
            <a:r>
              <a:rPr lang="ko-KR" altLang="en-US" dirty="0"/>
              <a:t>열이 </a:t>
            </a:r>
            <a:r>
              <a:rPr lang="en-US" altLang="ko-KR" dirty="0" smtClean="0"/>
              <a:t>Axes</a:t>
            </a:r>
            <a:r>
              <a:rPr lang="ko-KR" altLang="en-US" dirty="0" smtClean="0"/>
              <a:t>이 </a:t>
            </a:r>
            <a:r>
              <a:rPr lang="ko-KR" altLang="en-US" dirty="0"/>
              <a:t>생기므로 각 객체에 그래프를 넣어야 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Subplots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55576" y="3645024"/>
            <a:ext cx="7776864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plt.subplots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nrows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nclos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sharex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sharey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subplot_kw</a:t>
            </a:r>
            <a:r>
              <a:rPr lang="en-US" altLang="ko-KR" dirty="0" smtClean="0">
                <a:solidFill>
                  <a:schemeClr val="tx1"/>
                </a:solidFill>
              </a:rPr>
              <a:t>, **</a:t>
            </a:r>
            <a:r>
              <a:rPr lang="en-US" altLang="ko-KR" dirty="0" err="1" smtClean="0">
                <a:solidFill>
                  <a:schemeClr val="tx1"/>
                </a:solidFill>
              </a:rPr>
              <a:t>fig_kw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6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empty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3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열이 그래프를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처리 및 간격 조절</a:t>
            </a:r>
            <a:endParaRPr lang="ko-KR" altLang="en-US" dirty="0"/>
          </a:p>
        </p:txBody>
      </p:sp>
      <p:pic>
        <p:nvPicPr>
          <p:cNvPr id="287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04864"/>
            <a:ext cx="6600825" cy="4467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011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Axes.spines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09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좌표에 축을 정리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spines </a:t>
            </a:r>
            <a:r>
              <a:rPr lang="ko-KR" altLang="en-US" dirty="0" smtClean="0"/>
              <a:t>처리 전 좌표</a:t>
            </a:r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2564904"/>
            <a:ext cx="516255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98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오른쪽과 상단 좌표 축을 정리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spines </a:t>
            </a:r>
            <a:r>
              <a:rPr lang="ko-KR" altLang="en-US" dirty="0" smtClean="0"/>
              <a:t>처리 후 좌표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01" y="2564904"/>
            <a:ext cx="5057775" cy="415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57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를 인자로 처리해서 라인을 제거하기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Spines : </a:t>
            </a:r>
            <a:r>
              <a:rPr lang="en-US" altLang="ko-KR" dirty="0" err="1" smtClean="0"/>
              <a:t>set_visible</a:t>
            </a:r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90" y="2852936"/>
            <a:ext cx="36195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08920"/>
            <a:ext cx="3730826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72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top’,’bottom’,’left’,’light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인자로 처리해서 </a:t>
            </a:r>
            <a:r>
              <a:rPr lang="en-US" altLang="ko-KR" dirty="0" smtClean="0"/>
              <a:t>ticks</a:t>
            </a:r>
            <a:r>
              <a:rPr lang="ko-KR" altLang="en-US" dirty="0" smtClean="0"/>
              <a:t>을 제거하기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Spines : </a:t>
            </a:r>
            <a:r>
              <a:rPr lang="en-US" altLang="ko-KR" dirty="0" err="1" smtClean="0"/>
              <a:t>set_ticks_position</a:t>
            </a:r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24944"/>
            <a:ext cx="3790950" cy="353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4943"/>
            <a:ext cx="4176464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3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MatPLOTLIB.pyplot.plot</a:t>
            </a:r>
            <a:r>
              <a:rPr lang="en-US" altLang="ko-KR" dirty="0" smtClean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선그래프</a:t>
            </a:r>
            <a:r>
              <a:rPr lang="en-US" altLang="ko-KR" dirty="0"/>
              <a:t>)</a:t>
            </a:r>
            <a:r>
              <a:rPr lang="ko-KR" altLang="en-US" dirty="0"/>
              <a:t>이해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11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함수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80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선 그래프를 그리는 함수</a:t>
            </a:r>
            <a:r>
              <a:rPr lang="en-US" altLang="ko-KR" dirty="0" smtClean="0"/>
              <a:t>. Plot</a:t>
            </a:r>
            <a:r>
              <a:rPr lang="ko-KR" altLang="en-US" dirty="0" smtClean="0"/>
              <a:t>함수로 그리면  </a:t>
            </a:r>
            <a:r>
              <a:rPr lang="en-US" altLang="ko-KR" dirty="0" smtClean="0"/>
              <a:t>Line2D class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생김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Plot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412367"/>
            <a:ext cx="584835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5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sin/cos </a:t>
            </a:r>
            <a:r>
              <a:rPr lang="ko-KR" altLang="en-US" dirty="0" smtClean="0"/>
              <a:t>함수의 값들간의 관계를 그래프로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sin/cos </a:t>
            </a:r>
            <a:r>
              <a:rPr lang="ko-KR" altLang="en-US" dirty="0" smtClean="0"/>
              <a:t>함수 그래프</a:t>
            </a:r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2708920"/>
            <a:ext cx="5657850" cy="392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40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numpy.empty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shape</a:t>
            </a:r>
            <a:r>
              <a:rPr lang="ko-KR" altLang="en-US" dirty="0" smtClean="0"/>
              <a:t>를 넣고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numpy.empty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187624" y="2996952"/>
            <a:ext cx="6696744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empty(shape,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=float, order='C')</a:t>
            </a:r>
          </a:p>
        </p:txBody>
      </p:sp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68" y="3717032"/>
            <a:ext cx="2952328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60032" y="4509119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row-major </a:t>
            </a:r>
            <a:r>
              <a:rPr lang="en-US" altLang="ko-KR" dirty="0"/>
              <a:t>(C-style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or </a:t>
            </a:r>
            <a:r>
              <a:rPr lang="en-US" altLang="ko-KR" dirty="0"/>
              <a:t>column-major (Fortran-style) order </a:t>
            </a:r>
            <a:r>
              <a:rPr lang="en-US" altLang="ko-KR" dirty="0" smtClean="0"/>
              <a:t>in  </a:t>
            </a:r>
            <a:r>
              <a:rPr lang="en-US" altLang="ko-KR" dirty="0"/>
              <a:t>memory.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0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인 그래프 크기를 </a:t>
            </a:r>
            <a:r>
              <a:rPr lang="ko-KR" altLang="en-US" dirty="0" err="1" smtClean="0"/>
              <a:t>세팅하고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그래프 내부의 칼라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라인폭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라인스타일을 변경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figure</a:t>
            </a:r>
            <a:r>
              <a:rPr lang="ko-KR" altLang="en-US" dirty="0" smtClean="0"/>
              <a:t>와 그래프 변경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64904"/>
            <a:ext cx="4991100" cy="4104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671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 class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3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선 그래프에 대한 </a:t>
            </a:r>
            <a:r>
              <a:rPr lang="en-US" altLang="ko-KR" dirty="0" smtClean="0"/>
              <a:t>class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57054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374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 </a:t>
            </a:r>
            <a:r>
              <a:rPr lang="ko-KR" altLang="en-US" dirty="0" err="1" smtClean="0"/>
              <a:t>생성자는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함수의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동일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343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39552" y="3228455"/>
            <a:ext cx="8199360" cy="21544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__init__(self, xdata, ydata, linewidth=None, linestyle=None, color=None,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marker=None, markersize=None, markeredgewidth=None,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markeredgecolor=None, markerfacecolor=None,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markerfacecoloralt=u'none', fillstyle=None, antialiased=None,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dash_capstyle=None, solid_capstyle=None, dash_joinstyle=None,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solid_joinstyle=None, pickradius=5, drawstyle=None,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markevery=None, **kwargs)</a:t>
            </a: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510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Figure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Line2D </a:t>
            </a:r>
            <a:r>
              <a:rPr lang="ko-KR" altLang="en-US" dirty="0" smtClean="0"/>
              <a:t>연결 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43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객체를 </a:t>
            </a:r>
            <a:r>
              <a:rPr lang="ko-KR" altLang="en-US" dirty="0" err="1" smtClean="0"/>
              <a:t>두개</a:t>
            </a:r>
            <a:r>
              <a:rPr lang="ko-KR" altLang="en-US" dirty="0" smtClean="0"/>
              <a:t> 만들고 내부에 처</a:t>
            </a:r>
            <a:r>
              <a:rPr lang="ko-KR" altLang="en-US" dirty="0"/>
              <a:t>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345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Figure/Line2D </a:t>
            </a:r>
            <a:r>
              <a:rPr lang="ko-KR" altLang="en-US" dirty="0" smtClean="0"/>
              <a:t>관계</a:t>
            </a:r>
            <a:endParaRPr lang="ko-KR" altLang="en-US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8067675" cy="359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15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 smtClean="0"/>
              <a:t>figsize</a:t>
            </a:r>
            <a:r>
              <a:rPr lang="en-US" altLang="ko-KR" dirty="0" smtClean="0"/>
              <a:t>, dpi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주고 전체 그래프 이미지 고정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346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 실행 </a:t>
            </a:r>
            <a:r>
              <a:rPr lang="en-US" altLang="ko-KR" dirty="0" smtClean="0"/>
              <a:t>: plot </a:t>
            </a:r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5076825" cy="440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77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객체는 실제 그래프를 별도의 영역으로 구별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347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객체 </a:t>
            </a:r>
            <a:r>
              <a:rPr lang="en-US" altLang="ko-KR" dirty="0" smtClean="0"/>
              <a:t>: 2 </a:t>
            </a:r>
            <a:r>
              <a:rPr lang="ko-KR" altLang="en-US" dirty="0" smtClean="0"/>
              <a:t>개 생성하기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50097"/>
            <a:ext cx="3871709" cy="425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450097"/>
            <a:ext cx="3995936" cy="408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290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주석처리하면</a:t>
            </a:r>
            <a:r>
              <a:rPr lang="ko-KR" altLang="en-US" dirty="0" smtClean="0"/>
              <a:t> 캔버스 하나는 출력되지만 다른 하나는 객체 주소만 출력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348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Figure/Line2D </a:t>
            </a:r>
            <a:r>
              <a:rPr lang="ko-KR" altLang="en-US" dirty="0" smtClean="0"/>
              <a:t>관계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주석처</a:t>
            </a:r>
            <a:r>
              <a:rPr lang="ko-KR" altLang="en-US" dirty="0"/>
              <a:t>리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37" y="2780928"/>
            <a:ext cx="4038600" cy="366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536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값 넣기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55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ones/zeros/empty likes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98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넣고 그래프 보기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350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/>
              <a:t>: 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80928"/>
            <a:ext cx="41052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93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함수로 그린 결과를 조회하면 </a:t>
            </a:r>
            <a:r>
              <a:rPr lang="en-US" altLang="ko-KR" dirty="0" smtClean="0"/>
              <a:t>Line2D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생김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351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/>
              <a:t> </a:t>
            </a:r>
            <a:r>
              <a:rPr lang="ko-KR" altLang="en-US" dirty="0" smtClean="0"/>
              <a:t>결과 확인하기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542" y="2564904"/>
            <a:ext cx="4448175" cy="388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14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연속 호출 방식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3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p</a:t>
            </a:r>
            <a:r>
              <a:rPr lang="en-US" altLang="ko-KR" dirty="0" smtClean="0"/>
              <a:t>lot </a:t>
            </a:r>
            <a:r>
              <a:rPr lang="ko-KR" altLang="en-US" dirty="0" smtClean="0"/>
              <a:t>함수를 실행하면 하나의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에  </a:t>
            </a:r>
            <a:r>
              <a:rPr lang="en-US" altLang="ko-KR" dirty="0" smtClean="0"/>
              <a:t>Line2D object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생성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353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plot </a:t>
            </a:r>
            <a:r>
              <a:rPr lang="en-US" altLang="ko-KR" dirty="0"/>
              <a:t>2</a:t>
            </a:r>
            <a:r>
              <a:rPr lang="ko-KR" altLang="en-US" dirty="0" smtClean="0"/>
              <a:t> 번 호출  </a:t>
            </a:r>
            <a:endParaRPr lang="ko-KR" altLang="en-US" dirty="0"/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40968"/>
            <a:ext cx="7972425" cy="323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582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그래프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354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cos/sin </a:t>
            </a:r>
            <a:r>
              <a:rPr lang="ko-KR" altLang="en-US" dirty="0" smtClean="0"/>
              <a:t>함수 그래프 그리기</a:t>
            </a:r>
            <a:endParaRPr lang="ko-KR" altLang="en-US" dirty="0"/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8020050" cy="394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154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처리방식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66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plot </a:t>
            </a:r>
            <a:r>
              <a:rPr lang="ko-KR" altLang="en-US" dirty="0"/>
              <a:t>함수 내에 여러 개의 그래프 처리를 입력해서 여러 그래프를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356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Line2D :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함수 내 </a:t>
            </a:r>
            <a:r>
              <a:rPr lang="ko-KR" altLang="en-US" dirty="0" err="1"/>
              <a:t>여러값</a:t>
            </a:r>
            <a:r>
              <a:rPr lang="ko-KR" altLang="en-US" dirty="0"/>
              <a:t> </a:t>
            </a:r>
            <a:r>
              <a:rPr lang="ko-KR" altLang="en-US" dirty="0" err="1"/>
              <a:t>세팅</a:t>
            </a:r>
            <a:r>
              <a:rPr lang="ko-KR" altLang="en-US" dirty="0"/>
              <a:t> </a:t>
            </a: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36912"/>
            <a:ext cx="6375400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405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Line2D: </a:t>
            </a:r>
            <a:r>
              <a:rPr lang="en-US" altLang="ko-KR" smtClean="0"/>
              <a:t>linestyle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8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 </a:t>
            </a:r>
            <a:r>
              <a:rPr lang="en-US" altLang="ko-KR" dirty="0" err="1" smtClean="0"/>
              <a:t>linestyle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358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</a:t>
            </a:r>
            <a:r>
              <a:rPr lang="en-US" altLang="ko-KR" dirty="0" err="1" smtClean="0"/>
              <a:t>linestyle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68960"/>
            <a:ext cx="41338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7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x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y </a:t>
            </a:r>
            <a:r>
              <a:rPr lang="ko-KR" altLang="en-US" dirty="0" smtClean="0"/>
              <a:t>축의 원소를 맞춰 정의한 후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함수에 넣고 </a:t>
            </a:r>
            <a:r>
              <a:rPr lang="en-US" altLang="ko-KR" dirty="0" smtClean="0"/>
              <a:t>color, marker, </a:t>
            </a:r>
            <a:r>
              <a:rPr lang="en-US" altLang="ko-KR" dirty="0" err="1" smtClean="0"/>
              <a:t>linestyle</a:t>
            </a:r>
            <a:r>
              <a:rPr lang="ko-KR" altLang="en-US" dirty="0" smtClean="0"/>
              <a:t>을 부여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359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두 리스트를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96952"/>
            <a:ext cx="53625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96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기존 생성된 배열을 기반으로 </a:t>
            </a:r>
            <a:r>
              <a:rPr lang="en-US" altLang="ko-KR" sz="2800" dirty="0" smtClean="0"/>
              <a:t>ones, zeros, empty</a:t>
            </a:r>
            <a:r>
              <a:rPr lang="ko-KR" altLang="en-US" sz="2800" dirty="0" smtClean="0"/>
              <a:t>로 객체를 생성할 경우 사용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ones,zeros,empty</a:t>
            </a:r>
            <a:r>
              <a:rPr lang="en-US" altLang="ko-KR" dirty="0" smtClean="0"/>
              <a:t> likes</a:t>
            </a:r>
            <a:endParaRPr lang="ko-KR" altLang="en-US" dirty="0"/>
          </a:p>
        </p:txBody>
      </p:sp>
      <p:pic>
        <p:nvPicPr>
          <p:cNvPr id="237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356992"/>
            <a:ext cx="254317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196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앞장의 선언대로 년도는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gdp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축으로 구성되고 맞는 접은 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점마다 선으로 연결된 그래프를 그림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360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두 리스트를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그래프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8960"/>
            <a:ext cx="56197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414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 : line color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68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line color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362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line color -&gt;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73016"/>
            <a:ext cx="21240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691" y="2492896"/>
            <a:ext cx="5391150" cy="362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55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default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blue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363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Line2D :  line </a:t>
            </a:r>
            <a:r>
              <a:rPr lang="en-US" altLang="ko-KR" dirty="0" smtClean="0"/>
              <a:t>color defaults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96952"/>
            <a:ext cx="40290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91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grey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표시할때는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0 ~ 1 </a:t>
            </a:r>
            <a:r>
              <a:rPr lang="ko-KR" altLang="en-US" dirty="0" smtClean="0"/>
              <a:t>사이의 값으로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364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line color -&gt; grey 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5667375" cy="39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570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RGB</a:t>
            </a:r>
            <a:r>
              <a:rPr lang="ko-KR" altLang="en-US" dirty="0" smtClean="0"/>
              <a:t>로 표시할 때는 </a:t>
            </a:r>
            <a:r>
              <a:rPr lang="en-US" altLang="ko-KR" dirty="0"/>
              <a:t>'#</a:t>
            </a:r>
            <a:r>
              <a:rPr lang="en-US" altLang="ko-KR" dirty="0" err="1" smtClean="0"/>
              <a:t>eeefff</a:t>
            </a:r>
            <a:r>
              <a:rPr lang="en-US" altLang="ko-KR" dirty="0" smtClean="0"/>
              <a:t>‘ R(2), G(2), B(2)</a:t>
            </a:r>
            <a:r>
              <a:rPr lang="ko-KR" altLang="en-US" dirty="0" smtClean="0"/>
              <a:t>사이의 값으로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365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line color -&gt; RGB 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169" y="2708920"/>
            <a:ext cx="5353050" cy="382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43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 : marker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8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367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marker 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961"/>
              </p:ext>
            </p:extLst>
          </p:nvPr>
        </p:nvGraphicFramePr>
        <p:xfrm>
          <a:off x="539552" y="2204864"/>
          <a:ext cx="3600400" cy="4270798"/>
        </p:xfrm>
        <a:graphic>
          <a:graphicData uri="http://schemas.openxmlformats.org/drawingml/2006/table">
            <a:tbl>
              <a:tblPr/>
              <a:tblGrid>
                <a:gridCol w="1152128"/>
                <a:gridCol w="2448272"/>
              </a:tblGrid>
              <a:tr h="720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marker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”</a:t>
                      </a:r>
                      <a:r>
                        <a:rPr lang="en-US" altLang="ko-KR" sz="1200" dirty="0">
                          <a:effectLst/>
                        </a:rPr>
                        <a:t>.”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point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”</a:t>
                      </a:r>
                      <a:r>
                        <a:rPr lang="en-US" altLang="ko-KR" sz="1200" dirty="0">
                          <a:effectLst/>
                        </a:rPr>
                        <a:t>,”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pixel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“o”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circle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96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“v”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^”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&lt;”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&gt;”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1”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2”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3”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4”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8”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octagon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“s”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square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“p”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pentagon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“*”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star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hexagon1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hexagon2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+”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plus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“x”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x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diamond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thin_diamond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476364"/>
              </p:ext>
            </p:extLst>
          </p:nvPr>
        </p:nvGraphicFramePr>
        <p:xfrm>
          <a:off x="4427984" y="2204864"/>
          <a:ext cx="4320480" cy="4408494"/>
        </p:xfrm>
        <a:graphic>
          <a:graphicData uri="http://schemas.openxmlformats.org/drawingml/2006/table">
            <a:tbl>
              <a:tblPr/>
              <a:tblGrid>
                <a:gridCol w="1944216"/>
                <a:gridCol w="2376264"/>
              </a:tblGrid>
              <a:tr h="4081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marker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“</a:t>
                      </a:r>
                      <a:r>
                        <a:rPr lang="en-US" altLang="ko-KR" sz="1200" dirty="0">
                          <a:effectLst/>
                        </a:rPr>
                        <a:t>|”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vline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“</a:t>
                      </a:r>
                      <a:r>
                        <a:rPr lang="en-US" altLang="ko-KR" sz="1200" dirty="0">
                          <a:effectLst/>
                        </a:rPr>
                        <a:t>_”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hline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TICKLEFT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TICKRIGHT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TICKUP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TICKDOWN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CARETLEFT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CARETRIGHT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CARETUP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CARETDOWN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“None”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None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” “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“”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17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'$...$'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render the string using </a:t>
                      </a:r>
                      <a:r>
                        <a:rPr lang="en-US" sz="1200" dirty="0" err="1">
                          <a:effectLst/>
                        </a:rPr>
                        <a:t>mathtext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5336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verts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 list of (x, y) pairs used for Path vertices. The center of the marker is located at (0,0) and the size is normalized.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9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path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 </a:t>
                      </a:r>
                      <a:r>
                        <a:rPr lang="en-US" sz="1200" u="none" strike="noStrike" dirty="0">
                          <a:solidFill>
                            <a:srgbClr val="CA7900"/>
                          </a:solidFill>
                          <a:effectLst/>
                          <a:hlinkClick r:id="rId2" tooltip="matplotlib.path.Path"/>
                        </a:rPr>
                        <a:t>Path</a:t>
                      </a:r>
                      <a:r>
                        <a:rPr lang="en-US" sz="1200" dirty="0">
                          <a:effectLst/>
                        </a:rPr>
                        <a:t> instance.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0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numsides</a:t>
                      </a:r>
                      <a:r>
                        <a:rPr lang="en-US" sz="1200" dirty="0">
                          <a:effectLst/>
                        </a:rPr>
                        <a:t>, style, angle)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see below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39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marker</a:t>
            </a:r>
            <a:r>
              <a:rPr lang="ko-KR" altLang="en-US" dirty="0" smtClean="0"/>
              <a:t>에 대한 정보를 </a:t>
            </a:r>
            <a:r>
              <a:rPr lang="ko-KR" altLang="en-US" dirty="0" err="1" smtClean="0"/>
              <a:t>세팅해서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368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처리 예시</a:t>
            </a:r>
            <a:endParaRPr lang="ko-KR" alt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2896"/>
            <a:ext cx="8410575" cy="416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81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없이 값만 </a:t>
            </a:r>
            <a:r>
              <a:rPr lang="ko-KR" altLang="en-US" dirty="0" err="1" smtClean="0"/>
              <a:t>세팅하면</a:t>
            </a:r>
            <a:r>
              <a:rPr lang="ko-KR" altLang="en-US" dirty="0" smtClean="0"/>
              <a:t>  선을 표시하지 않음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369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없이 표시할 경우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24944"/>
            <a:ext cx="409575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917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eye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marker</a:t>
            </a:r>
            <a:r>
              <a:rPr lang="ko-KR" altLang="en-US" dirty="0" smtClean="0"/>
              <a:t>를 키워드 인자로 넣기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370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marker keyword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92896"/>
            <a:ext cx="475297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75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 </a:t>
            </a:r>
            <a:r>
              <a:rPr lang="ko-KR" altLang="en-US" dirty="0" smtClean="0"/>
              <a:t>색과 스타일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조합하기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6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linestyle</a:t>
            </a:r>
            <a:r>
              <a:rPr lang="ko-KR" altLang="en-US" dirty="0" smtClean="0"/>
              <a:t>을 조합해서 문자열로 조합해서 처리하기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372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color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style </a:t>
            </a:r>
            <a:r>
              <a:rPr lang="ko-KR" altLang="en-US" dirty="0" smtClean="0"/>
              <a:t>조</a:t>
            </a:r>
            <a:r>
              <a:rPr lang="ko-KR" altLang="en-US" dirty="0"/>
              <a:t>합</a:t>
            </a:r>
            <a:r>
              <a:rPr lang="ko-KR" altLang="en-US" dirty="0" smtClean="0"/>
              <a:t> 표시하기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28860"/>
              </p:ext>
            </p:extLst>
          </p:nvPr>
        </p:nvGraphicFramePr>
        <p:xfrm>
          <a:off x="4572000" y="2879926"/>
          <a:ext cx="3600400" cy="3630718"/>
        </p:xfrm>
        <a:graphic>
          <a:graphicData uri="http://schemas.openxmlformats.org/drawingml/2006/table">
            <a:tbl>
              <a:tblPr/>
              <a:tblGrid>
                <a:gridCol w="1152128"/>
                <a:gridCol w="2448272"/>
              </a:tblGrid>
              <a:tr h="720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marker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”</a:t>
                      </a:r>
                      <a:r>
                        <a:rPr lang="en-US" altLang="ko-KR" sz="1000" dirty="0">
                          <a:effectLst/>
                        </a:rPr>
                        <a:t>.”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point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”</a:t>
                      </a:r>
                      <a:r>
                        <a:rPr lang="en-US" altLang="ko-KR" sz="1000" dirty="0">
                          <a:effectLst/>
                        </a:rPr>
                        <a:t>,”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pixel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“o”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circle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96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“v”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triangle_down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^”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triangle_up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&lt;”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triangle_left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&gt;”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triangle_right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1”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tri_down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2”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tri_up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3”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tri_left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4”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tri_right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8”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octagon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“s”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square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“p”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pentagon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“*”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star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hexagon1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hexagon2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+”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plus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“x”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x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diamond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thin_diamond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89040"/>
            <a:ext cx="21240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3848" y="4033566"/>
            <a:ext cx="988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+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00977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‘r—’: </a:t>
            </a:r>
            <a:r>
              <a:rPr lang="ko-KR" altLang="en-US" dirty="0" smtClean="0"/>
              <a:t>빨간색과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조합</a:t>
            </a:r>
            <a:r>
              <a:rPr lang="en-US" altLang="ko-KR" dirty="0" smtClean="0"/>
              <a:t>, ‘</a:t>
            </a:r>
            <a:r>
              <a:rPr lang="en-US" altLang="ko-KR" dirty="0" err="1" smtClean="0"/>
              <a:t>bs</a:t>
            </a:r>
            <a:r>
              <a:rPr lang="en-US" altLang="ko-KR" dirty="0" smtClean="0"/>
              <a:t>’ :</a:t>
            </a:r>
            <a:r>
              <a:rPr lang="ko-KR" altLang="en-US" dirty="0" smtClean="0"/>
              <a:t>는 파란색과 사각형 조합</a:t>
            </a:r>
            <a:r>
              <a:rPr lang="en-US" altLang="ko-KR" dirty="0" smtClean="0"/>
              <a:t>, ‘g^’: </a:t>
            </a:r>
            <a:r>
              <a:rPr lang="ko-KR" altLang="en-US" dirty="0" smtClean="0"/>
              <a:t>초록색과 삼각형 조합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373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여러 선에 색과 스타일 조합</a:t>
            </a:r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4429125" cy="3840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6627" y="4839543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y = x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y = x**2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y = x**3</a:t>
            </a:r>
          </a:p>
          <a:p>
            <a:r>
              <a:rPr lang="ko-KR" altLang="en-US" dirty="0" smtClean="0"/>
              <a:t>에 대한 함수의 그래프를 표현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654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solid(‘r-’), dash(’r—’)</a:t>
            </a:r>
            <a:r>
              <a:rPr lang="ko-KR" altLang="en-US" dirty="0" smtClean="0"/>
              <a:t>를 넣고 그래프 그리기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374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:marker </a:t>
            </a:r>
            <a:r>
              <a:rPr lang="ko-KR" altLang="en-US" dirty="0" smtClean="0"/>
              <a:t>넣기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56992"/>
            <a:ext cx="3528392" cy="315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35696" y="2877967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solid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40152" y="289454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dash</a:t>
            </a:r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356992"/>
            <a:ext cx="3781425" cy="307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75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circle marker(‘</a:t>
            </a:r>
            <a:r>
              <a:rPr lang="en-US" altLang="ko-KR" dirty="0" err="1" smtClean="0"/>
              <a:t>ro</a:t>
            </a:r>
            <a:r>
              <a:rPr lang="en-US" altLang="ko-KR" dirty="0" smtClean="0"/>
              <a:t>’)</a:t>
            </a:r>
            <a:r>
              <a:rPr lang="ko-KR" altLang="en-US" dirty="0" smtClean="0"/>
              <a:t>를 넣고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375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marker </a:t>
            </a:r>
            <a:r>
              <a:rPr lang="ko-KR" altLang="en-US" dirty="0"/>
              <a:t>넣기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780928"/>
            <a:ext cx="3695700" cy="37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83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넣고 그래프 그리기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376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:marker </a:t>
            </a:r>
            <a:r>
              <a:rPr lang="ko-KR" altLang="en-US" dirty="0" smtClean="0"/>
              <a:t>여러 개 넣기 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3990975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04048" y="615601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‘r--’ : red dash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04048" y="565195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bs</a:t>
            </a:r>
            <a:r>
              <a:rPr lang="en-US" altLang="ko-KR" dirty="0" smtClean="0"/>
              <a:t>’ : blue square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04048" y="5085184"/>
            <a:ext cx="251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‘g^’ : green triangle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465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linewidth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42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line</a:t>
            </a:r>
            <a:r>
              <a:rPr lang="ko-KR" altLang="en-US" dirty="0" smtClean="0"/>
              <a:t>을 굵게 하려면 </a:t>
            </a:r>
            <a:r>
              <a:rPr lang="en-US" altLang="ko-KR" dirty="0" err="1" smtClean="0"/>
              <a:t>linewidth</a:t>
            </a:r>
            <a:r>
              <a:rPr lang="ko-KR" altLang="en-US" dirty="0" smtClean="0"/>
              <a:t>에 값을 부여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378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linewidth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52936"/>
            <a:ext cx="3744416" cy="370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5"/>
            <a:ext cx="3528392" cy="3692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35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Label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63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numpy.eye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숫자를 정의하면 정방행렬을 만들고 대각선이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세팅</a:t>
            </a:r>
            <a:r>
              <a:rPr lang="en-US" altLang="ko-KR" dirty="0" smtClean="0"/>
              <a:t>.</a:t>
            </a:r>
            <a:r>
              <a:rPr lang="ko-KR" altLang="en-US" dirty="0" smtClean="0"/>
              <a:t> 단 </a:t>
            </a:r>
            <a:r>
              <a:rPr lang="en-US" altLang="ko-KR" dirty="0" smtClean="0"/>
              <a:t>k</a:t>
            </a:r>
            <a:r>
              <a:rPr lang="ko-KR" altLang="en-US" dirty="0" smtClean="0"/>
              <a:t>값을 줄 경우 위치를 바꿈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numpy.eye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예시</a:t>
            </a:r>
            <a:endParaRPr lang="ko-KR" altLang="en-US" dirty="0"/>
          </a:p>
        </p:txBody>
      </p:sp>
      <p:pic>
        <p:nvPicPr>
          <p:cNvPr id="233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90132"/>
            <a:ext cx="3312368" cy="299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5004048" y="3590132"/>
            <a:ext cx="2847145" cy="2801508"/>
            <a:chOff x="1590665" y="3405466"/>
            <a:chExt cx="2847145" cy="2801508"/>
          </a:xfrm>
        </p:grpSpPr>
        <p:grpSp>
          <p:nvGrpSpPr>
            <p:cNvPr id="8" name="그룹 7"/>
            <p:cNvGrpSpPr/>
            <p:nvPr/>
          </p:nvGrpSpPr>
          <p:grpSpPr>
            <a:xfrm>
              <a:off x="2590360" y="3933056"/>
              <a:ext cx="1837624" cy="1782046"/>
              <a:chOff x="2555776" y="3951210"/>
              <a:chExt cx="1837624" cy="1782046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2555776" y="395121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3222560" y="395121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3889344" y="395121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2555776" y="4581128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222560" y="4581128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3889344" y="4581128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555776" y="522920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3222560" y="522920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3889344" y="522920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590665" y="3405466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K=0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99792" y="3405466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K=1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63888" y="3405466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K=2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90665" y="4199085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K=-1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90665" y="4900518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K=-2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16202">
              <a:off x="2074625" y="4603922"/>
              <a:ext cx="2783594" cy="41431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 rot="2716202">
              <a:off x="2938133" y="4319704"/>
              <a:ext cx="2048736" cy="414310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 rot="2716202">
              <a:off x="2168723" y="4992078"/>
              <a:ext cx="2015482" cy="414310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 rot="2716202">
              <a:off x="2295308" y="5388384"/>
              <a:ext cx="1086572" cy="41431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 rot="2716202">
              <a:off x="3687369" y="3977929"/>
              <a:ext cx="1086572" cy="41431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187624" y="2996952"/>
            <a:ext cx="6696744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numpy.eye</a:t>
            </a:r>
            <a:r>
              <a:rPr lang="en-US" altLang="ko-KR" dirty="0" smtClean="0">
                <a:solidFill>
                  <a:schemeClr val="tx1"/>
                </a:solidFill>
              </a:rPr>
              <a:t>(n, m=None</a:t>
            </a:r>
            <a:r>
              <a:rPr lang="en-US" altLang="ko-KR" dirty="0">
                <a:solidFill>
                  <a:schemeClr val="tx1"/>
                </a:solidFill>
              </a:rPr>
              <a:t>, k=0,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=&lt;type 'float'&gt;)</a:t>
            </a:r>
          </a:p>
        </p:txBody>
      </p:sp>
    </p:spTree>
    <p:extLst>
      <p:ext uri="{BB962C8B-B14F-4D97-AF65-F5344CB8AC3E}">
        <p14:creationId xmlns:p14="http://schemas.microsoft.com/office/powerpoint/2010/main" val="47233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legend</a:t>
            </a:r>
            <a:r>
              <a:rPr lang="ko-KR" altLang="en-US" dirty="0" smtClean="0"/>
              <a:t>함수 처리를 위해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정의 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380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label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24944"/>
            <a:ext cx="3312368" cy="361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24944"/>
            <a:ext cx="3312368" cy="349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4283968" y="4293096"/>
            <a:ext cx="79208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79912" y="5301208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legend </a:t>
            </a:r>
            <a:r>
              <a:rPr lang="ko-KR" altLang="en-US" dirty="0" smtClean="0"/>
              <a:t>함수 호출하면 범주 표시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36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setp</a:t>
            </a:r>
            <a:r>
              <a:rPr lang="en-US" altLang="ko-KR" dirty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93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색상과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라인너비를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382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setp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</a:t>
            </a:r>
            <a:r>
              <a:rPr lang="en-US" altLang="ko-KR" dirty="0" smtClean="0"/>
              <a:t>Line2D </a:t>
            </a:r>
            <a:r>
              <a:rPr lang="ko-KR" altLang="en-US" dirty="0" err="1" smtClean="0"/>
              <a:t>세팅하기</a:t>
            </a:r>
            <a:endParaRPr lang="ko-KR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2780928"/>
            <a:ext cx="4171950" cy="326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8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axis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13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axis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x,y</a:t>
            </a:r>
            <a:r>
              <a:rPr lang="ko-KR" altLang="en-US" dirty="0" smtClean="0"/>
              <a:t>축 조정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14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axis </a:t>
            </a:r>
            <a:r>
              <a:rPr lang="ko-KR" altLang="en-US" dirty="0" smtClean="0"/>
              <a:t>함수는 리스트의 값을 그대로 표시하고 앞의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자리는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뒤에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자리는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축을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385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axis </a:t>
            </a:r>
            <a:r>
              <a:rPr lang="ko-KR" altLang="en-US" dirty="0" smtClean="0"/>
              <a:t>함수 </a:t>
            </a:r>
            <a:r>
              <a:rPr lang="en-US" altLang="ko-KR" dirty="0"/>
              <a:t> </a:t>
            </a:r>
            <a:r>
              <a:rPr lang="ko-KR" altLang="en-US" dirty="0" smtClean="0"/>
              <a:t>이해하</a:t>
            </a:r>
            <a:r>
              <a:rPr lang="ko-KR" altLang="en-US" dirty="0"/>
              <a:t>기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83" y="3140968"/>
            <a:ext cx="55054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299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축을 </a:t>
            </a:r>
            <a:r>
              <a:rPr lang="en-US" altLang="ko-KR" dirty="0" smtClean="0"/>
              <a:t>0,6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제한하고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축을 </a:t>
            </a:r>
            <a:r>
              <a:rPr lang="en-US" altLang="ko-KR" dirty="0" smtClean="0"/>
              <a:t>0,20</a:t>
            </a:r>
            <a:r>
              <a:rPr lang="ko-KR" altLang="en-US" dirty="0" smtClean="0"/>
              <a:t>으로 제한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386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axis </a:t>
            </a:r>
            <a:r>
              <a:rPr lang="ko-KR" altLang="en-US" dirty="0" smtClean="0"/>
              <a:t>함수 </a:t>
            </a:r>
            <a:r>
              <a:rPr lang="en-US" altLang="ko-KR" dirty="0"/>
              <a:t> </a:t>
            </a:r>
            <a:r>
              <a:rPr lang="ko-KR" altLang="en-US" dirty="0" smtClean="0"/>
              <a:t>실행예시</a:t>
            </a:r>
            <a:endParaRPr lang="ko-KR" altLang="en-US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08920"/>
            <a:ext cx="4171950" cy="392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0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ticks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78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ticks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46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xticks</a:t>
            </a:r>
            <a:r>
              <a:rPr lang="ko-KR" altLang="en-US" dirty="0" smtClean="0"/>
              <a:t>함수를 이용해서 세부 값을 부여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389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xticks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070" y="2348880"/>
            <a:ext cx="57054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864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identity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8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/>
              <a:t>y</a:t>
            </a:r>
            <a:r>
              <a:rPr lang="en-US" altLang="ko-KR" dirty="0" err="1" smtClean="0"/>
              <a:t>ticks</a:t>
            </a:r>
            <a:r>
              <a:rPr lang="ko-KR" altLang="en-US" dirty="0" smtClean="0"/>
              <a:t>함수를 이용해서 세부 값을 부여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390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y</a:t>
            </a:r>
            <a:r>
              <a:rPr lang="en-US" altLang="ko-KR" dirty="0" err="1" smtClean="0"/>
              <a:t>ticks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/>
              <a:t>: y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584835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35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xticks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yticks</a:t>
            </a:r>
            <a:r>
              <a:rPr lang="ko-KR" altLang="en-US" dirty="0" smtClean="0"/>
              <a:t>를 이용해서 좌표축 범위 제한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391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좌표 축 범위 제한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3573016"/>
            <a:ext cx="432048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3" y="3429000"/>
            <a:ext cx="3384376" cy="263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96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파란 선을 중심축에 맞춰 우측으로 좌표를 이동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392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좌표축 이동</a:t>
            </a:r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32" y="2996952"/>
            <a:ext cx="48958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195532"/>
            <a:ext cx="3312368" cy="29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139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xticks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yticks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세부 값을 부여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393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ticks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092" y="2492896"/>
            <a:ext cx="4514850" cy="418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479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394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개인화 처리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96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limit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10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ylim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</a:t>
            </a:r>
            <a:r>
              <a:rPr lang="ko-KR" altLang="en-US" dirty="0" err="1" smtClean="0"/>
              <a:t>축내의</a:t>
            </a:r>
            <a:r>
              <a:rPr lang="ko-KR" altLang="en-US" dirty="0" smtClean="0"/>
              <a:t> 범위 값을 부여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396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lim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2380320"/>
            <a:ext cx="4324350" cy="407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5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scale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24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scale </a:t>
            </a:r>
            <a:r>
              <a:rPr lang="ko-KR" altLang="en-US" dirty="0" smtClean="0"/>
              <a:t>처리 없이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으로 그리기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398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scale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자동 변환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068960"/>
            <a:ext cx="6264696" cy="3454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41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yscale</a:t>
            </a:r>
            <a:r>
              <a:rPr lang="ko-KR" altLang="en-US" dirty="0" smtClean="0"/>
              <a:t>을 막고 처리하면 </a:t>
            </a:r>
            <a:r>
              <a:rPr lang="ko-KR" altLang="en-US" dirty="0" err="1" smtClean="0"/>
              <a:t>고정축을</a:t>
            </a:r>
            <a:r>
              <a:rPr lang="ko-KR" altLang="en-US" dirty="0" smtClean="0"/>
              <a:t> 가지고 표시하지만 </a:t>
            </a:r>
            <a:r>
              <a:rPr lang="en-US" altLang="ko-KR" dirty="0" err="1" smtClean="0"/>
              <a:t>yscale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처리하면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축에 스케일처리 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399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scale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자동 변환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80926"/>
            <a:ext cx="6507832" cy="38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612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25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numpy.identiry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생성하면 실제 정방형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타입이 생기고 대각선으로는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정의됨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numpy.identity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생성함수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83568" y="4005064"/>
            <a:ext cx="3974639" cy="14652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numpy.identity</a:t>
            </a:r>
            <a:r>
              <a:rPr lang="en-US" altLang="ko-KR" dirty="0" smtClean="0">
                <a:solidFill>
                  <a:schemeClr val="tx1"/>
                </a:solidFill>
              </a:rPr>
              <a:t>(n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=None)</a:t>
            </a:r>
          </a:p>
        </p:txBody>
      </p:sp>
      <p:pic>
        <p:nvPicPr>
          <p:cNvPr id="234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57547"/>
            <a:ext cx="2348855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254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legend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40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범주를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401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기본 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3140968"/>
            <a:ext cx="39814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355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범주를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402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범주 붙이기 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276872"/>
            <a:ext cx="4019550" cy="412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460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처리 결과의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요소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403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개 범주 </a:t>
            </a:r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5112568" cy="389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669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Legend </a:t>
            </a:r>
            <a:r>
              <a:rPr lang="ko-KR" altLang="en-US" dirty="0" smtClean="0"/>
              <a:t>위치 조정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41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legend </a:t>
            </a:r>
            <a:r>
              <a:rPr lang="ko-KR" altLang="en-US" dirty="0" smtClean="0"/>
              <a:t>생성시 위치 배정 및 색깔 입히기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405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범주 위치 지정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2564903"/>
            <a:ext cx="5848350" cy="3769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63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legend </a:t>
            </a:r>
            <a:r>
              <a:rPr lang="ko-KR" altLang="en-US" dirty="0" smtClean="0"/>
              <a:t>혼용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3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plot</a:t>
            </a:r>
            <a:r>
              <a:rPr lang="ko-KR" altLang="en-US" dirty="0" smtClean="0"/>
              <a:t>함수의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이용해서 그래프에 범주를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407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plot(label) </a:t>
            </a:r>
            <a:r>
              <a:rPr lang="ko-KR" altLang="en-US" dirty="0" smtClean="0"/>
              <a:t>이용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176" y="2276872"/>
            <a:ext cx="4438650" cy="420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6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plot</a:t>
            </a:r>
            <a:r>
              <a:rPr lang="ko-KR" altLang="en-US" dirty="0" smtClean="0"/>
              <a:t>함수의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이용해서 그래프에 범주를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408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plot(label) </a:t>
            </a:r>
            <a:r>
              <a:rPr lang="ko-KR" altLang="en-US" dirty="0"/>
              <a:t>이용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84" y="2636912"/>
            <a:ext cx="4229100" cy="38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2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Basic text commands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26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linspace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28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Basic text </a:t>
            </a:r>
            <a:r>
              <a:rPr lang="en-US" altLang="ko-KR" dirty="0" smtClean="0"/>
              <a:t>commands </a:t>
            </a:r>
            <a:r>
              <a:rPr lang="ko-KR" altLang="en-US" dirty="0" smtClean="0"/>
              <a:t>함수</a:t>
            </a:r>
            <a:r>
              <a:rPr lang="ko-KR" altLang="en-US" dirty="0"/>
              <a:t>들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Basic text commands</a:t>
            </a:r>
            <a:endParaRPr lang="ko-KR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92896"/>
            <a:ext cx="7056784" cy="386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15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Text </a:t>
            </a:r>
            <a:r>
              <a:rPr lang="ko-KR" altLang="en-US" dirty="0" smtClean="0"/>
              <a:t>구조 이해하기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94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좌표에 대한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처리를 관리하는 </a:t>
            </a:r>
            <a:r>
              <a:rPr lang="en-US" altLang="ko-KR" dirty="0" smtClean="0"/>
              <a:t>class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Text class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973" y="3284984"/>
            <a:ext cx="56197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38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함수를 실행하면 하나의 </a:t>
            </a:r>
            <a:r>
              <a:rPr lang="en-US" altLang="ko-KR" dirty="0" smtClean="0"/>
              <a:t>Text object </a:t>
            </a:r>
            <a:r>
              <a:rPr lang="ko-KR" altLang="en-US" dirty="0" smtClean="0"/>
              <a:t>가 생김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Text : label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2780928"/>
            <a:ext cx="7972425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440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Label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붙이기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Xlable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ylabel</a:t>
            </a:r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2636912"/>
            <a:ext cx="4324350" cy="398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087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x label, y label 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객체로 생성되어 좌표축에 대한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Text: label</a:t>
            </a:r>
            <a:endParaRPr lang="ko-KR" altLang="en-US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0928"/>
            <a:ext cx="4600575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05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 font/color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45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x</a:t>
            </a:r>
            <a:r>
              <a:rPr lang="ko-KR" altLang="en-US" dirty="0" smtClean="0"/>
              <a:t>축 그래프에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fontsize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font color </a:t>
            </a:r>
            <a:r>
              <a:rPr lang="ko-KR" altLang="en-US" dirty="0" smtClean="0"/>
              <a:t>변경하기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418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font/color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2636912"/>
            <a:ext cx="5210175" cy="382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79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Text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66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이 함수로 시작과 종료 그리고 </a:t>
            </a:r>
            <a:r>
              <a:rPr lang="en-US" altLang="ko-KR" dirty="0" err="1" smtClean="0"/>
              <a:t>num</a:t>
            </a:r>
            <a:r>
              <a:rPr lang="en-US" altLang="ko-KR" dirty="0" smtClean="0"/>
              <a:t>(</a:t>
            </a:r>
            <a:r>
              <a:rPr lang="ko-KR" altLang="en-US" dirty="0" smtClean="0"/>
              <a:t>요소의 개수</a:t>
            </a:r>
            <a:r>
              <a:rPr lang="en-US" altLang="ko-KR" dirty="0" smtClean="0"/>
              <a:t>)</a:t>
            </a:r>
            <a:r>
              <a:rPr lang="ko-KR" altLang="en-US" dirty="0"/>
              <a:t>로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numpy.linspace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생성함수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63588" y="2996952"/>
            <a:ext cx="7272808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linspace</a:t>
            </a:r>
            <a:r>
              <a:rPr lang="en-US" altLang="ko-KR" dirty="0">
                <a:solidFill>
                  <a:schemeClr val="tx1"/>
                </a:solidFill>
              </a:rPr>
              <a:t>(start, stop, </a:t>
            </a:r>
            <a:r>
              <a:rPr lang="en-US" altLang="ko-KR" dirty="0" err="1">
                <a:solidFill>
                  <a:schemeClr val="tx1"/>
                </a:solidFill>
              </a:rPr>
              <a:t>num</a:t>
            </a:r>
            <a:r>
              <a:rPr lang="en-US" altLang="ko-KR" dirty="0">
                <a:solidFill>
                  <a:schemeClr val="tx1"/>
                </a:solidFill>
              </a:rPr>
              <a:t>=50, endpoint=True, </a:t>
            </a:r>
            <a:r>
              <a:rPr lang="en-US" altLang="ko-KR" dirty="0" err="1">
                <a:solidFill>
                  <a:schemeClr val="tx1"/>
                </a:solidFill>
              </a:rPr>
              <a:t>retstep</a:t>
            </a:r>
            <a:r>
              <a:rPr lang="en-US" altLang="ko-KR" dirty="0">
                <a:solidFill>
                  <a:schemeClr val="tx1"/>
                </a:solidFill>
              </a:rPr>
              <a:t>=False)</a:t>
            </a:r>
          </a:p>
        </p:txBody>
      </p:sp>
      <p:pic>
        <p:nvPicPr>
          <p:cNvPr id="2355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" y="4293096"/>
            <a:ext cx="78009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60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특정 좌표에 문자열이 들어가도록 입력해서 표시 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기</a:t>
            </a:r>
            <a:r>
              <a:rPr lang="ko-KR" altLang="en-US" dirty="0"/>
              <a:t>초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780928"/>
            <a:ext cx="73247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89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클래스의 객체를 생성하고 그 위치 값을 좌표로 해서 문자열을 출력함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좌표에 따른 표시 </a:t>
            </a:r>
            <a:endParaRPr lang="ko-KR" altLang="en-US" dirty="0"/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24944"/>
            <a:ext cx="4791075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22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함수에 위치지정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수직방향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</a:t>
            </a:r>
            <a:r>
              <a:rPr lang="en-US" altLang="ko-KR" dirty="0" smtClean="0"/>
              <a:t>: top, bottom, center, baseline), </a:t>
            </a:r>
            <a:r>
              <a:rPr lang="ko-KR" altLang="en-US" dirty="0" smtClean="0"/>
              <a:t>수평방향</a:t>
            </a:r>
            <a:r>
              <a:rPr lang="en-US" altLang="ko-KR" dirty="0" smtClean="0"/>
              <a:t>(ha</a:t>
            </a:r>
            <a:r>
              <a:rPr lang="ko-KR" altLang="en-US" dirty="0"/>
              <a:t> </a:t>
            </a:r>
            <a:r>
              <a:rPr lang="en-US" altLang="ko-KR" dirty="0" smtClean="0"/>
              <a:t>:center, right, left')</a:t>
            </a:r>
            <a:r>
              <a:rPr lang="ko-KR" altLang="en-US" dirty="0" smtClean="0"/>
              <a:t>로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위치 지정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84984"/>
            <a:ext cx="5619750" cy="31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959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함수에 수평방향은 위치를 표시할 경우 우리가 보는 반대방향에 표시 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위치 지정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124" y="3362266"/>
            <a:ext cx="3810173" cy="322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356992"/>
            <a:ext cx="3744416" cy="322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296559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오른쪽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692098" y="293332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왼</a:t>
            </a:r>
            <a:r>
              <a:rPr lang="ko-KR" altLang="en-US" b="1" dirty="0" smtClean="0"/>
              <a:t>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6667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 문자열 내의 기호는 </a:t>
            </a:r>
            <a:r>
              <a:rPr lang="en-US" altLang="ko-KR" dirty="0" smtClean="0"/>
              <a:t>latex </a:t>
            </a:r>
            <a:r>
              <a:rPr lang="ko-KR" altLang="en-US" dirty="0" smtClean="0"/>
              <a:t>방식에 위해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:latex</a:t>
            </a:r>
            <a:r>
              <a:rPr lang="ko-KR" altLang="en-US" dirty="0" smtClean="0"/>
              <a:t>로 기호 표시</a:t>
            </a:r>
            <a:endParaRPr lang="ko-KR" alt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9" y="2780928"/>
            <a:ext cx="879157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3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를 사용해서 입력하기 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붙이기 </a:t>
            </a:r>
            <a:endParaRPr lang="ko-KR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92896"/>
            <a:ext cx="5753100" cy="426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79712" y="4725144"/>
            <a:ext cx="93610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012160" y="522920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텍스트에 대해 입력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608" y="3717032"/>
            <a:ext cx="3600400" cy="25202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1"/>
            <a:endCxn id="8" idx="2"/>
          </p:cNvCxnSpPr>
          <p:nvPr/>
        </p:nvCxnSpPr>
        <p:spPr>
          <a:xfrm flipH="1" flipV="1">
            <a:off x="2843808" y="3969060"/>
            <a:ext cx="3168352" cy="14448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2843808" y="4977172"/>
            <a:ext cx="3168352" cy="4366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25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title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33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제목을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title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제목 붙이기 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852936"/>
            <a:ext cx="390525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38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Latex</a:t>
            </a:r>
            <a:r>
              <a:rPr lang="ko-KR" altLang="en-US" dirty="0" smtClean="0"/>
              <a:t>로 정의한 문자열에 대해 </a:t>
            </a:r>
            <a:r>
              <a:rPr lang="en-US" altLang="ko-KR" dirty="0" err="1" smtClean="0"/>
              <a:t>fontsize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color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title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font/color </a:t>
            </a:r>
            <a:r>
              <a:rPr lang="ko-KR" altLang="en-US" dirty="0" smtClean="0"/>
              <a:t>처리 </a:t>
            </a:r>
            <a:endParaRPr lang="ko-KR" alt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924944"/>
            <a:ext cx="7632849" cy="3448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134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annotate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Linspace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endpoint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로 하면 최종 값은 포함하지 않음 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linspace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최종값</a:t>
            </a:r>
            <a:r>
              <a:rPr lang="ko-KR" altLang="en-US" dirty="0" smtClean="0"/>
              <a:t> 포함 유무</a:t>
            </a:r>
            <a:endParaRPr lang="ko-KR" altLang="en-US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80928"/>
            <a:ext cx="5124450" cy="383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78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annotate </a:t>
            </a:r>
            <a:r>
              <a:rPr lang="ko-KR" altLang="en-US" dirty="0" smtClean="0"/>
              <a:t>함수는 문장열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xy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/>
              <a:t> </a:t>
            </a:r>
            <a:r>
              <a:rPr lang="ko-KR" altLang="en-US" dirty="0" smtClean="0"/>
              <a:t>끝 지시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xytext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 시작 위치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arrowpros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 smtClean="0"/>
              <a:t>)</a:t>
            </a:r>
            <a:r>
              <a:rPr lang="ko-KR" altLang="en-US" dirty="0" smtClean="0"/>
              <a:t> 그래프에 주석을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</a:t>
            </a:r>
            <a:r>
              <a:rPr lang="ko-KR" altLang="en-US" dirty="0"/>
              <a:t>초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212976"/>
            <a:ext cx="3586550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019" y="3140968"/>
            <a:ext cx="4261454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405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“axes fraction”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지정시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xy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좌표가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작으면 아래 방향으로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크거나 같으면  위로 </a:t>
            </a:r>
            <a:r>
              <a:rPr lang="ko-KR" altLang="en-US" dirty="0" err="1" smtClean="0"/>
              <a:t>가르킴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xycoords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textcoords</a:t>
            </a:r>
            <a:r>
              <a:rPr lang="en-US" altLang="ko-KR" dirty="0" smtClean="0"/>
              <a:t> :1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4032448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140968"/>
            <a:ext cx="4032448" cy="3549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856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xycoords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textcoords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값에 대한 설명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432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/>
              <a:t>xycoords</a:t>
            </a:r>
            <a:r>
              <a:rPr lang="en-US" altLang="ko-KR" sz="3600" dirty="0"/>
              <a:t>/</a:t>
            </a:r>
            <a:r>
              <a:rPr lang="en-US" altLang="ko-KR" sz="3600" dirty="0" err="1"/>
              <a:t>textcoords</a:t>
            </a:r>
            <a:r>
              <a:rPr lang="en-US" altLang="ko-KR" sz="3600" dirty="0"/>
              <a:t> </a:t>
            </a:r>
            <a:r>
              <a:rPr lang="en-US" altLang="ko-KR" sz="3600" dirty="0" smtClean="0"/>
              <a:t>: </a:t>
            </a:r>
            <a:r>
              <a:rPr lang="ko-KR" altLang="en-US" sz="3600" dirty="0" smtClean="0"/>
              <a:t>값 설명</a:t>
            </a:r>
            <a:endParaRPr lang="ko-KR" altLang="en-US" sz="36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90624"/>
              </p:ext>
            </p:extLst>
          </p:nvPr>
        </p:nvGraphicFramePr>
        <p:xfrm>
          <a:off x="1115616" y="3068960"/>
          <a:ext cx="6984776" cy="2829795"/>
        </p:xfrm>
        <a:graphic>
          <a:graphicData uri="http://schemas.openxmlformats.org/drawingml/2006/table">
            <a:tbl>
              <a:tblPr/>
              <a:tblGrid>
                <a:gridCol w="2448272"/>
                <a:gridCol w="453650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argument</a:t>
                      </a:r>
                    </a:p>
                  </a:txBody>
                  <a:tcPr marL="8930" marR="14289" marT="1786" marB="17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coordinate system</a:t>
                      </a:r>
                    </a:p>
                  </a:txBody>
                  <a:tcPr marL="8930" marR="14289" marT="1786" marB="17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points’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points from the lower left corner of the figure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pixels’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pixels from the lower left corner of the figure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fraction’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0,0 is lower left of figure and 1,1 is upper right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points’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points from lower left corner of axes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pixels’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pixels from lower left corner of axes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fraction’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0,0 is lower left of axes and 1,1 is upper right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‘data’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use the axes data coordinate system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567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annotate </a:t>
            </a:r>
            <a:r>
              <a:rPr lang="ko-KR" altLang="en-US" dirty="0" smtClean="0"/>
              <a:t>함수는 그래프에 주석을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433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7" y="2492896"/>
            <a:ext cx="4772025" cy="389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35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arrowpros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이 주요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및 </a:t>
            </a:r>
            <a:r>
              <a:rPr lang="en-US" altLang="ko-KR" dirty="0" smtClean="0"/>
              <a:t>Polygon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이용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en-US" altLang="ko-KR" dirty="0" err="1"/>
              <a:t>arrowpros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013794"/>
              </p:ext>
            </p:extLst>
          </p:nvPr>
        </p:nvGraphicFramePr>
        <p:xfrm>
          <a:off x="612775" y="3429000"/>
          <a:ext cx="8153400" cy="1965960"/>
        </p:xfrm>
        <a:graphic>
          <a:graphicData uri="http://schemas.openxmlformats.org/drawingml/2006/table">
            <a:tbl>
              <a:tblPr/>
              <a:tblGrid>
                <a:gridCol w="2201418"/>
                <a:gridCol w="5951982"/>
              </a:tblGrid>
              <a:tr h="451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arrowprops</a:t>
                      </a:r>
                      <a:r>
                        <a:rPr lang="en-US" sz="1400" dirty="0">
                          <a:effectLst/>
                        </a:rPr>
                        <a:t> key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width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width of the arrow in 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frac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fraction of the arrow length occupied by the head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headwidth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width of the base of the arrow head in 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shrink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move the tip and base some percent away from the annotated point and 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**</a:t>
                      </a:r>
                      <a:r>
                        <a:rPr lang="en-US" sz="1400" dirty="0" err="1">
                          <a:effectLst/>
                        </a:rPr>
                        <a:t>kwargs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any key for </a:t>
                      </a:r>
                      <a:r>
                        <a:rPr lang="en-US" sz="1400" u="none" strike="noStrike" dirty="0" err="1">
                          <a:solidFill>
                            <a:srgbClr val="CA7900"/>
                          </a:solidFill>
                          <a:effectLst/>
                          <a:hlinkClick r:id="rId2" tooltip="matplotlib.patches.Polygon"/>
                        </a:rPr>
                        <a:t>matplotlib.patches.Polygon</a:t>
                      </a:r>
                      <a:r>
                        <a:rPr lang="en-US" sz="1400" dirty="0">
                          <a:effectLst/>
                        </a:rPr>
                        <a:t>, e.g., </a:t>
                      </a:r>
                      <a:r>
                        <a:rPr lang="en-US" sz="1400" dirty="0" err="1">
                          <a:effectLst/>
                        </a:rPr>
                        <a:t>facecolor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09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도형을 그리는 클래스의 속성들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435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matplotlib.patches.Polygon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204864"/>
            <a:ext cx="6305550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868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  <a:r>
              <a:rPr lang="en-US" altLang="ko-KR" dirty="0"/>
              <a:t>scatter 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6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점 그래프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55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PathCollection</a:t>
            </a:r>
            <a:r>
              <a:rPr lang="en-US" altLang="ko-KR" dirty="0" smtClean="0"/>
              <a:t> object</a:t>
            </a:r>
            <a:r>
              <a:rPr lang="ko-KR" altLang="en-US" dirty="0" smtClean="0"/>
              <a:t>가 생기고 행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과 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데이터를 생성해서 </a:t>
            </a:r>
            <a:r>
              <a:rPr lang="ko-KR" altLang="en-US" dirty="0" err="1" smtClean="0"/>
              <a:t>분포점을</a:t>
            </a:r>
            <a:r>
              <a:rPr lang="ko-KR" altLang="en-US" dirty="0" smtClean="0"/>
              <a:t> 그리기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scatter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분포점을</a:t>
            </a:r>
            <a:r>
              <a:rPr lang="ko-KR" altLang="en-US" dirty="0" smtClean="0"/>
              <a:t> 그리기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23" y="2906210"/>
            <a:ext cx="30099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89040"/>
            <a:ext cx="393382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464" y="3140968"/>
            <a:ext cx="4710016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003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모양과 색 바꾸기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arange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17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</a:t>
            </a:r>
            <a:r>
              <a:rPr lang="ko-KR" altLang="en-US" dirty="0" smtClean="0"/>
              <a:t>는 크기</a:t>
            </a:r>
            <a:r>
              <a:rPr lang="en-US" altLang="ko-KR" dirty="0" smtClean="0"/>
              <a:t>, c</a:t>
            </a:r>
            <a:r>
              <a:rPr lang="ko-KR" altLang="en-US" dirty="0" smtClean="0"/>
              <a:t>는 색상</a:t>
            </a:r>
            <a:r>
              <a:rPr lang="en-US" altLang="ko-KR" dirty="0" smtClean="0"/>
              <a:t>, marker</a:t>
            </a:r>
            <a:r>
              <a:rPr lang="ko-KR" altLang="en-US" dirty="0" smtClean="0"/>
              <a:t>는 삼각형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scatter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모양과 색 입히기 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92896"/>
            <a:ext cx="351472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890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bar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64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막대 그래프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18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폭을 </a:t>
            </a:r>
            <a:r>
              <a:rPr lang="en-US" altLang="ko-KR" dirty="0" smtClean="0"/>
              <a:t>0.8, </a:t>
            </a:r>
            <a:r>
              <a:rPr lang="ko-KR" altLang="en-US" dirty="0" smtClean="0"/>
              <a:t>파란색 막대가 기본으로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443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915" y="2492896"/>
            <a:ext cx="387667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95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Bar : label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34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y</a:t>
            </a:r>
            <a:r>
              <a:rPr lang="ko-KR" altLang="en-US" dirty="0" smtClean="0"/>
              <a:t>축 그래프에 의미를 부여하기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445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ylabel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 붙이기 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04864"/>
            <a:ext cx="3952875" cy="442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166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x</a:t>
            </a:r>
            <a:r>
              <a:rPr lang="ko-KR" altLang="en-US" dirty="0" smtClean="0"/>
              <a:t>축 그래프에 의미적인 레이블을 부여하기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446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 붙이기 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2276872"/>
            <a:ext cx="3981450" cy="447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15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폭 조정하기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31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위치와 값을 막대그래프로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448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폭 늘리기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276872"/>
            <a:ext cx="41338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03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막대 그래프의 폭을 </a:t>
            </a:r>
            <a:r>
              <a:rPr lang="en-US" altLang="ko-KR" dirty="0" smtClean="0"/>
              <a:t>0.5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449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폭 줄이기 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276872"/>
            <a:ext cx="37242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06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4335"/>
            <a:ext cx="4680520" cy="2606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리스트와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타입의 차이는 배열객체 안의 </a:t>
            </a:r>
            <a:r>
              <a:rPr lang="ko-KR" altLang="en-US" dirty="0" err="1" smtClean="0"/>
              <a:t>메소드들이</a:t>
            </a:r>
            <a:r>
              <a:rPr lang="ko-KR" altLang="en-US" dirty="0" smtClean="0"/>
              <a:t> 계산에 대한 차이가 반영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range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numpy.arange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12160" y="3956863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numpy.arange</a:t>
            </a:r>
            <a:r>
              <a:rPr lang="ko-KR" altLang="en-US" dirty="0" smtClean="0"/>
              <a:t>는 </a:t>
            </a:r>
            <a:endParaRPr lang="en-US" altLang="ko-KR" dirty="0" smtClean="0"/>
          </a:p>
          <a:p>
            <a:r>
              <a:rPr lang="ko-KR" altLang="en-US" dirty="0" smtClean="0"/>
              <a:t>다양한 타입으로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생성할 수 있음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411760" y="4077072"/>
            <a:ext cx="1916529" cy="108012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4" idx="1"/>
          </p:cNvCxnSpPr>
          <p:nvPr/>
        </p:nvCxnSpPr>
        <p:spPr>
          <a:xfrm flipV="1">
            <a:off x="4328289" y="4557028"/>
            <a:ext cx="1683871" cy="60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76570" y="2708920"/>
            <a:ext cx="7272808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arange</a:t>
            </a:r>
            <a:r>
              <a:rPr lang="en-US" altLang="ko-KR" dirty="0">
                <a:solidFill>
                  <a:schemeClr val="tx1"/>
                </a:solidFill>
              </a:rPr>
              <a:t>([start,] stop[, step,],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=None)</a:t>
            </a:r>
          </a:p>
        </p:txBody>
      </p:sp>
    </p:spTree>
    <p:extLst>
      <p:ext uri="{BB962C8B-B14F-4D97-AF65-F5344CB8AC3E}">
        <p14:creationId xmlns:p14="http://schemas.microsoft.com/office/powerpoint/2010/main" val="276232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다중 막대그래프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88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막대 그래프의 폭을 </a:t>
            </a:r>
            <a:r>
              <a:rPr lang="en-US" altLang="ko-KR" dirty="0" smtClean="0"/>
              <a:t>0.33</a:t>
            </a:r>
            <a:r>
              <a:rPr lang="ko-KR" altLang="en-US" dirty="0" smtClean="0"/>
              <a:t>로 처리해 이중 막대 그래프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451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다중 막대그래</a:t>
            </a:r>
            <a:r>
              <a:rPr lang="ko-KR" altLang="en-US" dirty="0"/>
              <a:t>프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780928"/>
            <a:ext cx="4895850" cy="383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65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452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barh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84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수평방향 막대 그래프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2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ko-KR" altLang="en-US" dirty="0" smtClean="0"/>
              <a:t>수평 막대그래프를 그리기 위해서는 반대방향의 데이터 </a:t>
            </a:r>
            <a:r>
              <a:rPr lang="en-US" altLang="ko-KR" dirty="0" err="1" smtClean="0"/>
              <a:t>m_pop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앞에 </a:t>
            </a:r>
            <a:r>
              <a:rPr lang="en-US" altLang="ko-KR" dirty="0" smtClean="0"/>
              <a:t>minus </a:t>
            </a:r>
            <a:r>
              <a:rPr lang="ko-KR" altLang="en-US" dirty="0" smtClean="0"/>
              <a:t>부호</a:t>
            </a:r>
            <a:r>
              <a:rPr lang="en-US" altLang="ko-KR" dirty="0" smtClean="0"/>
              <a:t>(-)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부여해야 함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454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barh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</a:t>
            </a:r>
            <a:r>
              <a:rPr lang="ko-KR" altLang="en-US" dirty="0"/>
              <a:t>평</a:t>
            </a:r>
            <a:r>
              <a:rPr lang="ko-KR" altLang="en-US" dirty="0" smtClean="0"/>
              <a:t> 막대그래</a:t>
            </a:r>
            <a:r>
              <a:rPr lang="ko-KR" altLang="en-US" dirty="0"/>
              <a:t>프</a:t>
            </a: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3068960"/>
            <a:ext cx="4924425" cy="350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051720" y="4678288"/>
            <a:ext cx="2376264" cy="1800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3528" y="494116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en-US" altLang="ko-KR" dirty="0" err="1" smtClean="0"/>
              <a:t>m_pop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표시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3"/>
          </p:cNvCxnSpPr>
          <p:nvPr/>
        </p:nvCxnSpPr>
        <p:spPr>
          <a:xfrm flipV="1">
            <a:off x="1691680" y="5264333"/>
            <a:ext cx="360040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79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Pie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54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원 그래프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00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원을 그래프 표시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sz="1800" dirty="0" smtClean="0"/>
              <a:t>색상 기본 순서 </a:t>
            </a:r>
            <a:r>
              <a:rPr lang="en-US" altLang="ko-KR" sz="1800" dirty="0" smtClean="0"/>
              <a:t>colors</a:t>
            </a:r>
            <a:r>
              <a:rPr lang="en-US" altLang="ko-KR" sz="1800" dirty="0"/>
              <a:t>=('b', 'g', 'r', 'c', 'm', 'y', 'k', 'w')</a:t>
            </a:r>
            <a:endParaRPr lang="en-US" altLang="ko-KR" sz="18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457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pie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11151"/>
            <a:ext cx="37338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49326"/>
            <a:ext cx="275272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3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Label </a:t>
            </a:r>
            <a:r>
              <a:rPr lang="ko-KR" altLang="en-US" dirty="0" smtClean="0"/>
              <a:t>조정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17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데이터와</a:t>
            </a:r>
            <a:r>
              <a:rPr lang="en-US" altLang="ko-KR" dirty="0" smtClean="0"/>
              <a:t> labels</a:t>
            </a:r>
            <a:r>
              <a:rPr lang="ko-KR" altLang="en-US" dirty="0" smtClean="0"/>
              <a:t>를  받아 원을 그래프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459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pie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labels </a:t>
            </a:r>
            <a:r>
              <a:rPr lang="ko-KR" altLang="en-US" dirty="0" smtClean="0"/>
              <a:t>붙이기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08920"/>
            <a:ext cx="60388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63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asarray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35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460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histo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78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히스토그램 그래프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71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ko-KR" altLang="en-US" dirty="0" smtClean="0"/>
              <a:t>을 표시한 히스토그램 그리기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462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76872"/>
            <a:ext cx="5219700" cy="431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464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범주 조정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8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</a:t>
            </a:r>
            <a:r>
              <a:rPr lang="en-US" altLang="ko-KR" dirty="0" smtClean="0"/>
              <a:t>15</a:t>
            </a:r>
            <a:r>
              <a:rPr lang="ko-KR" altLang="en-US" dirty="0" smtClean="0"/>
              <a:t>개의 범주로 나눠 그래프를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464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범주 나누기 </a:t>
            </a:r>
            <a:r>
              <a:rPr lang="en-US" altLang="ko-KR" dirty="0" smtClean="0"/>
              <a:t>1 </a:t>
            </a:r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272" y="2636912"/>
            <a:ext cx="5514975" cy="3938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129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개의 범주로 나눠 그래프를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465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범주 나누기 </a:t>
            </a:r>
            <a:r>
              <a:rPr lang="en-US" altLang="ko-KR" dirty="0"/>
              <a:t>2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20052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36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중첩 그리기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29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범주를 재정의해서 그래프를 그리기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467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내부에 그리기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3068960"/>
            <a:ext cx="5562600" cy="3212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5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파라미터</a:t>
            </a:r>
            <a:r>
              <a:rPr lang="ko-KR" altLang="en-US" dirty="0" smtClean="0"/>
              <a:t> 조정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51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normed</a:t>
            </a:r>
            <a:r>
              <a:rPr lang="ko-KR" altLang="en-US" dirty="0" smtClean="0"/>
              <a:t>를 사용하면 히스토그램 합이 </a:t>
            </a:r>
            <a:r>
              <a:rPr lang="en-US" altLang="ko-KR" dirty="0" smtClean="0"/>
              <a:t>1, </a:t>
            </a:r>
            <a:r>
              <a:rPr lang="en-US" altLang="ko-KR" dirty="0" err="1" smtClean="0"/>
              <a:t>facecolor</a:t>
            </a:r>
            <a:r>
              <a:rPr lang="ko-KR" altLang="en-US" dirty="0" smtClean="0"/>
              <a:t>는 색깔</a:t>
            </a:r>
            <a:r>
              <a:rPr lang="en-US" altLang="ko-KR" dirty="0" smtClean="0"/>
              <a:t>, alpha</a:t>
            </a:r>
            <a:r>
              <a:rPr lang="ko-KR" altLang="en-US" dirty="0" smtClean="0"/>
              <a:t>는 투명도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469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08920"/>
            <a:ext cx="5616624" cy="394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24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 </a:t>
            </a:r>
            <a:r>
              <a:rPr lang="ko-KR" altLang="en-US" dirty="0" smtClean="0"/>
              <a:t>등을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전환하는 함수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asarray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76570" y="2924944"/>
            <a:ext cx="7272808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asarray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array_likes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=None, order=None)</a:t>
            </a:r>
          </a:p>
        </p:txBody>
      </p:sp>
      <p:pic>
        <p:nvPicPr>
          <p:cNvPr id="239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005064"/>
            <a:ext cx="22002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564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facecolor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red</a:t>
            </a:r>
            <a:r>
              <a:rPr lang="ko-KR" altLang="en-US" dirty="0" smtClean="0"/>
              <a:t>를 주고 색깔을 변경하기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470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색깔 바꾸기</a:t>
            </a:r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29" y="2492896"/>
            <a:ext cx="5267325" cy="4064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72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alpha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0.4</a:t>
            </a:r>
            <a:r>
              <a:rPr lang="ko-KR" altLang="en-US" dirty="0" smtClean="0"/>
              <a:t>를 주고 색깔에 대한 투명도를 조정하기 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471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투명도 조정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636912"/>
            <a:ext cx="5324475" cy="386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72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normed</a:t>
            </a:r>
            <a:r>
              <a:rPr lang="ko-KR" altLang="en-US" dirty="0" smtClean="0"/>
              <a:t>에 </a:t>
            </a:r>
            <a:r>
              <a:rPr lang="en-US" altLang="ko-KR" dirty="0"/>
              <a:t>1</a:t>
            </a:r>
            <a:r>
              <a:rPr lang="ko-KR" altLang="en-US" dirty="0" smtClean="0"/>
              <a:t>를 주면 앞의 전체 비율이 합이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처리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472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전체 </a:t>
            </a:r>
            <a:r>
              <a:rPr lang="ko-KR" altLang="en-US" dirty="0" err="1" smtClean="0"/>
              <a:t>비율값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조정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2780928"/>
            <a:ext cx="5581650" cy="382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24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histtype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stepfilled</a:t>
            </a:r>
            <a:r>
              <a:rPr lang="ko-KR" altLang="en-US" dirty="0" smtClean="0"/>
              <a:t>를 주면 경계선이 없어짐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473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histtype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08920"/>
            <a:ext cx="6429375" cy="396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92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객체 처리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85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Cumulative</a:t>
            </a:r>
            <a:r>
              <a:rPr lang="ko-KR" altLang="en-US" dirty="0" smtClean="0"/>
              <a:t>는 누적 분포를 나타내는 그래프를 추가로 그리기 위한 </a:t>
            </a:r>
            <a:r>
              <a:rPr lang="ko-KR" altLang="en-US" dirty="0" err="1" smtClean="0"/>
              <a:t>파라미터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475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Axes.hist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12976"/>
            <a:ext cx="5153025" cy="3236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574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boxplot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box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7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478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Axes.boxplot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47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ko-KR" altLang="en-US" dirty="0" smtClean="0"/>
              <a:t>를 이용해서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479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boxplot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3" y="2348880"/>
            <a:ext cx="5019675" cy="390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890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</a:t>
            </a:r>
            <a:r>
              <a:rPr lang="en-US" altLang="ko-KR" dirty="0"/>
              <a:t>/</a:t>
            </a:r>
            <a:r>
              <a:rPr lang="ko-KR" altLang="en-US" dirty="0"/>
              <a:t>갱신</a:t>
            </a:r>
            <a:r>
              <a:rPr lang="en-US" altLang="ko-KR" dirty="0"/>
              <a:t> </a:t>
            </a:r>
            <a:r>
              <a:rPr lang="ko-KR" altLang="en-US" dirty="0"/>
              <a:t>하기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03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객체 처리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59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481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Axes.boxplot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3068960"/>
            <a:ext cx="474345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71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482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image plot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84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이미</a:t>
            </a:r>
            <a:r>
              <a:rPr lang="ko-KR" altLang="en-US" dirty="0"/>
              <a:t>지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39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imshow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이용해서 이미지 출력 </a:t>
            </a:r>
            <a:r>
              <a:rPr lang="en-US" altLang="ko-KR" dirty="0" err="1" smtClean="0"/>
              <a:t>colorbar</a:t>
            </a:r>
            <a:r>
              <a:rPr lang="ko-KR" altLang="en-US" dirty="0" smtClean="0"/>
              <a:t>함수를 </a:t>
            </a:r>
            <a:r>
              <a:rPr lang="ko-KR" altLang="en-US" dirty="0" err="1" smtClean="0"/>
              <a:t>이용옆에</a:t>
            </a:r>
            <a:r>
              <a:rPr lang="ko-KR" altLang="en-US" dirty="0" smtClean="0"/>
              <a:t> 옆에 </a:t>
            </a:r>
            <a:r>
              <a:rPr lang="en-US" altLang="ko-KR" dirty="0" err="1" smtClean="0"/>
              <a:t>colorbar</a:t>
            </a:r>
            <a:r>
              <a:rPr lang="ko-KR" altLang="en-US" dirty="0" smtClean="0"/>
              <a:t>를 출력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484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isshow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40968"/>
            <a:ext cx="4457700" cy="34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54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 파일을 읽고 이를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전환해서 </a:t>
            </a:r>
            <a:r>
              <a:rPr lang="en-US" altLang="ko-KR" dirty="0" err="1" smtClean="0"/>
              <a:t>imshow</a:t>
            </a:r>
            <a:r>
              <a:rPr lang="ko-KR" altLang="en-US" dirty="0" smtClean="0"/>
              <a:t>함수로 그래프 출력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485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image.read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501" y="2636912"/>
            <a:ext cx="4848225" cy="380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26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axis(‘off’)</a:t>
            </a:r>
            <a:r>
              <a:rPr lang="ko-KR" altLang="en-US" dirty="0" smtClean="0"/>
              <a:t>를 이용해서 이미지만 출력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486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이미지 처리시 좌표축 제거하기</a:t>
            </a:r>
            <a:endParaRPr lang="ko-KR" altLang="en-US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471" y="2708920"/>
            <a:ext cx="5000625" cy="3814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215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logplot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1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log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62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Axes </a:t>
            </a:r>
            <a:r>
              <a:rPr lang="ko-KR" altLang="en-US" dirty="0" smtClean="0"/>
              <a:t>객체를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생성해서 그래프를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개로 분리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489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사용시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2708920"/>
            <a:ext cx="5591175" cy="371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805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내부 원소 접근 방식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91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log</a:t>
            </a:r>
            <a:r>
              <a:rPr lang="ko-KR" altLang="en-US" dirty="0" smtClean="0"/>
              <a:t>를 처리한 결과를 그래프로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490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semilogy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loglog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6086475" cy="3449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7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1" dirty="0"/>
              <a:t>Two-dimensional plots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39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Contour plots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69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meshgrid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같은 차원의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를생성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493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데이터 구조 이해하기</a:t>
            </a:r>
            <a:endParaRPr lang="ko-KR" altLang="en-US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72" y="3501008"/>
            <a:ext cx="6448425" cy="292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30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/>
              <a:t>Contour </a:t>
            </a:r>
            <a:r>
              <a:rPr lang="en-US" altLang="ko-KR" dirty="0" smtClean="0"/>
              <a:t>plots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여러 원에 대해 </a:t>
            </a:r>
            <a:r>
              <a:rPr lang="ko-KR" altLang="en-US" dirty="0" err="1" smtClean="0"/>
              <a:t>그래기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494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Contour plots</a:t>
            </a:r>
            <a:endParaRPr lang="ko-KR" altLang="en-US" dirty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780928"/>
            <a:ext cx="6191250" cy="379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699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파일처리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82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파일 처리 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64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file</a:t>
            </a:r>
            <a:r>
              <a:rPr lang="ko-KR" altLang="en-US" dirty="0" smtClean="0"/>
              <a:t>를 읽고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함수를 통해 그래프 그리기 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497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file </a:t>
            </a:r>
            <a:r>
              <a:rPr lang="ko-KR" altLang="en-US" dirty="0" smtClean="0"/>
              <a:t>읽고 처리</a:t>
            </a:r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88" y="2708920"/>
            <a:ext cx="3981450" cy="3914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73016"/>
            <a:ext cx="303847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64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결과를 </a:t>
            </a:r>
            <a:r>
              <a:rPr lang="en-US" altLang="ko-KR" dirty="0" smtClean="0"/>
              <a:t>PDF </a:t>
            </a:r>
            <a:r>
              <a:rPr lang="ko-KR" altLang="en-US" dirty="0" smtClean="0"/>
              <a:t>처리하기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결과를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로 보내기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499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savefig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852936"/>
            <a:ext cx="3758977" cy="3892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79837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209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367807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numpy.ndarray</a:t>
            </a:r>
            <a:r>
              <a:rPr lang="en-US" altLang="ko-KR" dirty="0"/>
              <a:t> </a:t>
            </a:r>
            <a:r>
              <a:rPr lang="ko-KR" altLang="en-US" dirty="0"/>
              <a:t>타입에서는 </a:t>
            </a:r>
            <a:r>
              <a:rPr lang="en-US" altLang="ko-KR" dirty="0"/>
              <a:t>__</a:t>
            </a:r>
            <a:r>
              <a:rPr lang="en-US" altLang="ko-KR" dirty="0" err="1"/>
              <a:t>getitem</a:t>
            </a:r>
            <a:r>
              <a:rPr lang="en-US" altLang="ko-KR" dirty="0"/>
              <a:t>__</a:t>
            </a:r>
            <a:r>
              <a:rPr lang="ko-KR" altLang="en-US" dirty="0"/>
              <a:t>에  논리연산 등 다양한 처리를 허용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24944"/>
            <a:ext cx="578167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62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500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dirty="0" smtClean="0"/>
              <a:t>Pandas </a:t>
            </a:r>
            <a:r>
              <a:rPr lang="ko-KR" altLang="en-US" dirty="0" smtClean="0"/>
              <a:t>모듈 </a:t>
            </a:r>
            <a:r>
              <a:rPr lang="ko-KR" altLang="en-US" dirty="0"/>
              <a:t>기초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71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Pandas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103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Pandas </a:t>
            </a:r>
            <a:r>
              <a:rPr lang="ko-KR" altLang="en-US" dirty="0" smtClean="0"/>
              <a:t>데이터 타입 구조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08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차원의 데이터를 관리하는 컨테이너이면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타입처럼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가 항상 연계되어 처리</a:t>
            </a:r>
            <a:endParaRPr lang="en-US" altLang="ko-KR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503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25555" y="4235337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25555" y="497157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57914" y="3651377"/>
            <a:ext cx="117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</a:t>
            </a:r>
            <a:r>
              <a:rPr lang="en-US" altLang="ko-KR" dirty="0" smtClean="0"/>
              <a:t>ndex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625555" y="570781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 rot="10800000">
            <a:off x="1278300" y="4441256"/>
            <a:ext cx="303406" cy="1761150"/>
          </a:xfrm>
          <a:prstGeom prst="rightBrace">
            <a:avLst>
              <a:gd name="adj1" fmla="val 5498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713820" y="4449480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713820" y="5130867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710348" y="5842382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076056" y="3678914"/>
            <a:ext cx="36724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data: </a:t>
            </a:r>
            <a:r>
              <a:rPr lang="ko-KR" altLang="en-US" dirty="0" smtClean="0"/>
              <a:t>실제 데이터 값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index : </a:t>
            </a:r>
            <a:r>
              <a:rPr lang="ko-KR" altLang="en-US" dirty="0" smtClean="0"/>
              <a:t>데이터를 접근할 정보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index.name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도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을 지정할 수 있음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 err="1" smtClean="0"/>
              <a:t>dtypes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데이터들의 타입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name : 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이름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29871" y="3651377"/>
            <a:ext cx="117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values</a:t>
            </a:r>
            <a:endParaRPr lang="ko-KR" altLang="en-US" dirty="0"/>
          </a:p>
        </p:txBody>
      </p:sp>
      <p:sp>
        <p:nvSpPr>
          <p:cNvPr id="6" name="오른쪽 중괄호 5"/>
          <p:cNvSpPr/>
          <p:nvPr/>
        </p:nvSpPr>
        <p:spPr>
          <a:xfrm>
            <a:off x="3351319" y="4441256"/>
            <a:ext cx="360040" cy="1812690"/>
          </a:xfrm>
          <a:prstGeom prst="rightBrace">
            <a:avLst>
              <a:gd name="adj1" fmla="val 3943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11359" y="5269366"/>
            <a:ext cx="117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dtypes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148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차원의 데이터를 관리하는 </a:t>
            </a:r>
            <a:r>
              <a:rPr lang="ko-KR" altLang="en-US" dirty="0" err="1" smtClean="0"/>
              <a:t>컨터이너이며</a:t>
            </a:r>
            <a:r>
              <a:rPr lang="ko-KR" altLang="en-US" dirty="0" smtClean="0"/>
              <a:t>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등을 별도로 정의할 수 있음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504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 생성</a:t>
            </a:r>
            <a:endParaRPr lang="ko-KR" altLang="en-US" dirty="0"/>
          </a:p>
        </p:txBody>
      </p:sp>
      <p:pic>
        <p:nvPicPr>
          <p:cNvPr id="293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553402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27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err="1" smtClean="0"/>
              <a:t>인스턴스들이</a:t>
            </a:r>
            <a:r>
              <a:rPr lang="ko-KR" altLang="en-US" dirty="0" smtClean="0"/>
              <a:t> 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칼럼으로 들어가는 구조 </a:t>
            </a:r>
            <a:r>
              <a:rPr lang="en-US" altLang="ko-KR" dirty="0" smtClean="0"/>
              <a:t>columns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명이 되어야 하고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처리 </a:t>
            </a:r>
            <a:endParaRPr lang="en-US" altLang="ko-KR" dirty="0" smtClean="0"/>
          </a:p>
        </p:txBody>
      </p:sp>
      <p:sp>
        <p:nvSpPr>
          <p:cNvPr id="41" name="슬라이드 번호 개체 틀 4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505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788024" y="3354248"/>
            <a:ext cx="3130550" cy="2416745"/>
            <a:chOff x="1547664" y="3525878"/>
            <a:chExt cx="4354686" cy="2867858"/>
          </a:xfrm>
        </p:grpSpPr>
        <p:sp>
          <p:nvSpPr>
            <p:cNvPr id="4" name="직사각형 3"/>
            <p:cNvSpPr/>
            <p:nvPr/>
          </p:nvSpPr>
          <p:spPr>
            <a:xfrm>
              <a:off x="3855138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67404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55138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567404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855138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567404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47664" y="5349846"/>
              <a:ext cx="14541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Index(</a:t>
              </a:r>
              <a:r>
                <a:rPr lang="ko-KR" altLang="en-US" sz="1200" dirty="0" smtClean="0"/>
                <a:t>행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39952" y="3525878"/>
              <a:ext cx="17327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Column(</a:t>
              </a:r>
              <a:r>
                <a:rPr lang="ko-KR" altLang="en-US" sz="1200" dirty="0" smtClean="0"/>
                <a:t>열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87210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87210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287210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오른쪽 중괄호 5"/>
            <p:cNvSpPr/>
            <p:nvPr/>
          </p:nvSpPr>
          <p:spPr>
            <a:xfrm rot="10800000">
              <a:off x="3078119" y="4713723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3" name="오른쪽 중괄호 22"/>
            <p:cNvSpPr/>
            <p:nvPr/>
          </p:nvSpPr>
          <p:spPr>
            <a:xfrm rot="16200000">
              <a:off x="4707083" y="3248120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90385" y="4276206"/>
              <a:ext cx="647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35030" y="4276206"/>
              <a:ext cx="647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54834" y="4276206"/>
              <a:ext cx="647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3559" y="4515446"/>
              <a:ext cx="470938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53559" y="5249834"/>
              <a:ext cx="470938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324545" y="5971607"/>
              <a:ext cx="470938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477679" y="3074337"/>
            <a:ext cx="1944216" cy="3261445"/>
            <a:chOff x="1962092" y="2924944"/>
            <a:chExt cx="1944216" cy="4171649"/>
          </a:xfrm>
        </p:grpSpPr>
        <p:grpSp>
          <p:nvGrpSpPr>
            <p:cNvPr id="15" name="그룹 14"/>
            <p:cNvGrpSpPr/>
            <p:nvPr/>
          </p:nvGrpSpPr>
          <p:grpSpPr>
            <a:xfrm>
              <a:off x="1962092" y="2924944"/>
              <a:ext cx="1944216" cy="1297899"/>
              <a:chOff x="1979712" y="2924944"/>
              <a:chExt cx="1944216" cy="1297899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2088083" y="3201363"/>
                <a:ext cx="1835845" cy="875286"/>
                <a:chOff x="1257914" y="3374524"/>
                <a:chExt cx="3773406" cy="2959808"/>
              </a:xfrm>
            </p:grpSpPr>
            <p:sp>
              <p:nvSpPr>
                <p:cNvPr id="27" name="직사각형 26"/>
                <p:cNvSpPr/>
                <p:nvPr/>
              </p:nvSpPr>
              <p:spPr>
                <a:xfrm>
                  <a:off x="2625555" y="4235337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2625555" y="497157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1257914" y="3374528"/>
                  <a:ext cx="1171957" cy="4867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/>
                    <a:t>i</a:t>
                  </a:r>
                  <a:r>
                    <a:rPr lang="en-US" altLang="ko-KR" sz="1000" dirty="0" smtClean="0"/>
                    <a:t>ndex</a:t>
                  </a:r>
                  <a:endParaRPr lang="ko-KR" altLang="en-US" sz="1000" dirty="0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2625555" y="570781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4" name="오른쪽 중괄호 33"/>
                <p:cNvSpPr/>
                <p:nvPr/>
              </p:nvSpPr>
              <p:spPr>
                <a:xfrm rot="10800000">
                  <a:off x="1278300" y="4441256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713821" y="4449479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0</a:t>
                  </a:r>
                  <a:endParaRPr lang="ko-KR" altLang="en-US" sz="10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713821" y="5130867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1</a:t>
                  </a:r>
                  <a:endParaRPr lang="ko-KR" altLang="en-US" sz="10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1710348" y="5842381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2</a:t>
                  </a:r>
                  <a:endParaRPr lang="ko-KR" altLang="en-US" sz="1000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219213" y="3374524"/>
                  <a:ext cx="1417404" cy="7569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values</a:t>
                  </a:r>
                  <a:endParaRPr lang="ko-KR" altLang="en-US" sz="1000" dirty="0"/>
                </a:p>
              </p:txBody>
            </p:sp>
            <p:sp>
              <p:nvSpPr>
                <p:cNvPr id="39" name="오른쪽 중괄호 38"/>
                <p:cNvSpPr/>
                <p:nvPr/>
              </p:nvSpPr>
              <p:spPr>
                <a:xfrm>
                  <a:off x="3351319" y="4441256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711359" y="5269366"/>
                  <a:ext cx="1319961" cy="10649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err="1" smtClean="0"/>
                    <a:t>dtype</a:t>
                  </a:r>
                  <a:endParaRPr lang="ko-KR" altLang="en-US" sz="1000" dirty="0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1979712" y="3212976"/>
                <a:ext cx="1872208" cy="10098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171807" y="2924944"/>
                <a:ext cx="8651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name</a:t>
                </a:r>
                <a:endParaRPr lang="ko-KR" altLang="en-US" sz="1000" dirty="0"/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1962092" y="4361819"/>
              <a:ext cx="1944216" cy="1297899"/>
              <a:chOff x="1979712" y="2924944"/>
              <a:chExt cx="1944216" cy="1297899"/>
            </a:xfrm>
          </p:grpSpPr>
          <p:grpSp>
            <p:nvGrpSpPr>
              <p:cNvPr id="68" name="그룹 67"/>
              <p:cNvGrpSpPr/>
              <p:nvPr/>
            </p:nvGrpSpPr>
            <p:grpSpPr>
              <a:xfrm>
                <a:off x="2088083" y="3231166"/>
                <a:ext cx="1835845" cy="845478"/>
                <a:chOff x="1257914" y="3475323"/>
                <a:chExt cx="3773406" cy="2859014"/>
              </a:xfrm>
            </p:grpSpPr>
            <p:sp>
              <p:nvSpPr>
                <p:cNvPr id="71" name="직사각형 70"/>
                <p:cNvSpPr/>
                <p:nvPr/>
              </p:nvSpPr>
              <p:spPr>
                <a:xfrm>
                  <a:off x="2625555" y="4235337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2625555" y="497157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1257914" y="3475327"/>
                  <a:ext cx="1171957" cy="4867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/>
                    <a:t>i</a:t>
                  </a:r>
                  <a:r>
                    <a:rPr lang="en-US" altLang="ko-KR" sz="1000" dirty="0" smtClean="0"/>
                    <a:t>ndex</a:t>
                  </a:r>
                  <a:endParaRPr lang="ko-KR" altLang="en-US" sz="1000" dirty="0"/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2625555" y="570781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5" name="오른쪽 중괄호 74"/>
                <p:cNvSpPr/>
                <p:nvPr/>
              </p:nvSpPr>
              <p:spPr>
                <a:xfrm rot="10800000">
                  <a:off x="1278300" y="4441256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1713821" y="4449479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0</a:t>
                  </a:r>
                  <a:endParaRPr lang="ko-KR" altLang="en-US" sz="1000" dirty="0"/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1713821" y="5130867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1</a:t>
                  </a:r>
                  <a:endParaRPr lang="ko-KR" altLang="en-US" sz="1000" dirty="0"/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1710348" y="5842381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2</a:t>
                  </a:r>
                  <a:endParaRPr lang="ko-KR" altLang="en-US" sz="1000" dirty="0"/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2219213" y="3475323"/>
                  <a:ext cx="1417404" cy="7569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values</a:t>
                  </a:r>
                  <a:endParaRPr lang="ko-KR" altLang="en-US" sz="1000" dirty="0"/>
                </a:p>
              </p:txBody>
            </p:sp>
            <p:sp>
              <p:nvSpPr>
                <p:cNvPr id="80" name="오른쪽 중괄호 79"/>
                <p:cNvSpPr/>
                <p:nvPr/>
              </p:nvSpPr>
              <p:spPr>
                <a:xfrm>
                  <a:off x="3351319" y="4441256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711359" y="5269369"/>
                  <a:ext cx="1319961" cy="1064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err="1" smtClean="0"/>
                    <a:t>dtype</a:t>
                  </a:r>
                  <a:endParaRPr lang="ko-KR" altLang="en-US" sz="1000" dirty="0"/>
                </a:p>
              </p:txBody>
            </p:sp>
          </p:grpSp>
          <p:sp>
            <p:nvSpPr>
              <p:cNvPr id="69" name="직사각형 68"/>
              <p:cNvSpPr/>
              <p:nvPr/>
            </p:nvSpPr>
            <p:spPr>
              <a:xfrm>
                <a:off x="1979712" y="3212976"/>
                <a:ext cx="1872208" cy="10098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2171807" y="2924944"/>
                <a:ext cx="8651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name</a:t>
                </a:r>
                <a:endParaRPr lang="ko-KR" altLang="en-US" sz="1000" dirty="0"/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1962092" y="5798694"/>
              <a:ext cx="1944216" cy="1297899"/>
              <a:chOff x="1979712" y="2924944"/>
              <a:chExt cx="1944216" cy="1297899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2088083" y="3175852"/>
                <a:ext cx="1835845" cy="900791"/>
                <a:chOff x="1257914" y="3288278"/>
                <a:chExt cx="3773406" cy="3046059"/>
              </a:xfrm>
            </p:grpSpPr>
            <p:sp>
              <p:nvSpPr>
                <p:cNvPr id="86" name="직사각형 85"/>
                <p:cNvSpPr/>
                <p:nvPr/>
              </p:nvSpPr>
              <p:spPr>
                <a:xfrm>
                  <a:off x="2625555" y="4235337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2625555" y="497157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>
                  <a:off x="1257914" y="3288282"/>
                  <a:ext cx="1171957" cy="4867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/>
                    <a:t>i</a:t>
                  </a:r>
                  <a:r>
                    <a:rPr lang="en-US" altLang="ko-KR" sz="1000" dirty="0" smtClean="0"/>
                    <a:t>ndex</a:t>
                  </a:r>
                  <a:endParaRPr lang="ko-KR" altLang="en-US" sz="1000" dirty="0"/>
                </a:p>
              </p:txBody>
            </p:sp>
            <p:sp>
              <p:nvSpPr>
                <p:cNvPr id="89" name="직사각형 88"/>
                <p:cNvSpPr/>
                <p:nvPr/>
              </p:nvSpPr>
              <p:spPr>
                <a:xfrm>
                  <a:off x="2625555" y="570781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90" name="오른쪽 중괄호 89"/>
                <p:cNvSpPr/>
                <p:nvPr/>
              </p:nvSpPr>
              <p:spPr>
                <a:xfrm rot="10800000">
                  <a:off x="1278300" y="4441256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1713821" y="4449479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0</a:t>
                  </a:r>
                  <a:endParaRPr lang="ko-KR" altLang="en-US" sz="1000" dirty="0"/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1713821" y="5130867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1</a:t>
                  </a:r>
                  <a:endParaRPr lang="ko-KR" altLang="en-US" sz="10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1710348" y="5842381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2</a:t>
                  </a:r>
                  <a:endParaRPr lang="ko-KR" altLang="en-US" sz="1000" dirty="0"/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2219213" y="3288278"/>
                  <a:ext cx="1417404" cy="7569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values</a:t>
                  </a:r>
                  <a:endParaRPr lang="ko-KR" altLang="en-US" sz="1000" dirty="0"/>
                </a:p>
              </p:txBody>
            </p:sp>
            <p:sp>
              <p:nvSpPr>
                <p:cNvPr id="95" name="오른쪽 중괄호 94"/>
                <p:cNvSpPr/>
                <p:nvPr/>
              </p:nvSpPr>
              <p:spPr>
                <a:xfrm>
                  <a:off x="3351319" y="4441256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3711359" y="5269368"/>
                  <a:ext cx="1319961" cy="10649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err="1" smtClean="0"/>
                    <a:t>dtype</a:t>
                  </a:r>
                  <a:endParaRPr lang="ko-KR" altLang="en-US" sz="1000" dirty="0"/>
                </a:p>
              </p:txBody>
            </p:sp>
          </p:grpSp>
          <p:sp>
            <p:nvSpPr>
              <p:cNvPr id="84" name="직사각형 83"/>
              <p:cNvSpPr/>
              <p:nvPr/>
            </p:nvSpPr>
            <p:spPr>
              <a:xfrm>
                <a:off x="1979712" y="3212976"/>
                <a:ext cx="1872208" cy="10098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171807" y="2924944"/>
                <a:ext cx="8651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name</a:t>
                </a:r>
                <a:endParaRPr lang="ko-KR" altLang="en-US" sz="1000" dirty="0"/>
              </a:p>
            </p:txBody>
          </p:sp>
        </p:grpSp>
      </p:grpSp>
      <p:sp>
        <p:nvSpPr>
          <p:cNvPr id="19" name="오른쪽 화살표 18"/>
          <p:cNvSpPr/>
          <p:nvPr/>
        </p:nvSpPr>
        <p:spPr>
          <a:xfrm>
            <a:off x="3707904" y="4437112"/>
            <a:ext cx="978408" cy="74459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3707904" y="3615732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Series</a:t>
            </a:r>
            <a:r>
              <a:rPr lang="ko-KR" altLang="en-US" dirty="0" smtClean="0"/>
              <a:t>에서 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669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smtClean="0"/>
              <a:t>행렬구조를 가지는 데이터 구조이고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이 별도의 명을 가지고</a:t>
            </a:r>
            <a:r>
              <a:rPr lang="en-US" altLang="ko-KR" dirty="0" smtClean="0"/>
              <a:t>, column</a:t>
            </a:r>
            <a:r>
              <a:rPr lang="ko-KR" altLang="en-US" dirty="0" smtClean="0"/>
              <a:t>별로 다른 데이터 타입을 가질 수 있음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506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78382" y="3564908"/>
            <a:ext cx="2808312" cy="2209656"/>
            <a:chOff x="1547664" y="3525878"/>
            <a:chExt cx="4354686" cy="2889245"/>
          </a:xfrm>
        </p:grpSpPr>
        <p:sp>
          <p:nvSpPr>
            <p:cNvPr id="4" name="직사각형 3"/>
            <p:cNvSpPr/>
            <p:nvPr/>
          </p:nvSpPr>
          <p:spPr>
            <a:xfrm>
              <a:off x="3855138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67404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55138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567404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855138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567404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47664" y="5349846"/>
              <a:ext cx="1454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Index(</a:t>
              </a:r>
              <a:r>
                <a:rPr lang="ko-KR" altLang="en-US" sz="1200" dirty="0" smtClean="0"/>
                <a:t>행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39952" y="3525878"/>
              <a:ext cx="1732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Column(</a:t>
              </a:r>
              <a:r>
                <a:rPr lang="ko-KR" altLang="en-US" sz="1200" dirty="0" smtClean="0"/>
                <a:t>열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87210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87210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287210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오른쪽 중괄호 5"/>
            <p:cNvSpPr/>
            <p:nvPr/>
          </p:nvSpPr>
          <p:spPr>
            <a:xfrm rot="10800000">
              <a:off x="3078119" y="4713723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오른쪽 중괄호 22"/>
            <p:cNvSpPr/>
            <p:nvPr/>
          </p:nvSpPr>
          <p:spPr>
            <a:xfrm rot="16200000">
              <a:off x="4707083" y="3248120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90387" y="4276206"/>
              <a:ext cx="647515" cy="28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col1</a:t>
              </a:r>
              <a:endParaRPr lang="ko-KR" altLang="en-US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35030" y="4276206"/>
              <a:ext cx="647515" cy="28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col2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54835" y="4276206"/>
              <a:ext cx="647515" cy="28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col3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47246" y="4515447"/>
              <a:ext cx="477252" cy="4435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800" dirty="0" smtClean="0"/>
                <a:t>row1</a:t>
              </a:r>
              <a:endParaRPr lang="ko-KR" altLang="en-US" sz="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47246" y="5249834"/>
              <a:ext cx="477252" cy="4435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800" dirty="0" smtClean="0"/>
                <a:t>row2</a:t>
              </a:r>
              <a:endParaRPr lang="ko-KR" altLang="en-US" sz="8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318232" y="5971607"/>
              <a:ext cx="477252" cy="4435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800" dirty="0" smtClean="0"/>
                <a:t>row3</a:t>
              </a:r>
              <a:endParaRPr lang="ko-KR" altLang="en-US" sz="800" dirty="0"/>
            </a:p>
          </p:txBody>
        </p:sp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681301"/>
            <a:ext cx="4896544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985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3</a:t>
            </a:r>
            <a:r>
              <a:rPr lang="ko-KR" altLang="en-US" dirty="0" smtClean="0"/>
              <a:t>차원의 데이터를 관리하는 컨테이너</a:t>
            </a:r>
            <a:endParaRPr lang="en-US" altLang="ko-KR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507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Panel </a:t>
            </a:r>
            <a:r>
              <a:rPr lang="ko-KR" altLang="en-US" dirty="0" smtClean="0"/>
              <a:t>구조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09539" y="3592688"/>
            <a:ext cx="1974810" cy="1928011"/>
            <a:chOff x="1704615" y="3592688"/>
            <a:chExt cx="2373243" cy="1928011"/>
          </a:xfrm>
        </p:grpSpPr>
        <p:sp>
          <p:nvSpPr>
            <p:cNvPr id="4" name="직사각형 3"/>
            <p:cNvSpPr/>
            <p:nvPr/>
          </p:nvSpPr>
          <p:spPr>
            <a:xfrm>
              <a:off x="3101585" y="41766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101585" y="491288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3944" y="3592688"/>
              <a:ext cx="1171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i</a:t>
              </a:r>
              <a:r>
                <a:rPr lang="en-US" altLang="ko-KR" dirty="0" smtClean="0"/>
                <a:t>ndex</a:t>
              </a:r>
              <a:endParaRPr lang="ko-KR" altLang="en-US" dirty="0"/>
            </a:p>
          </p:txBody>
        </p:sp>
        <p:sp>
          <p:nvSpPr>
            <p:cNvPr id="23" name="오른쪽 중괄호 22"/>
            <p:cNvSpPr/>
            <p:nvPr/>
          </p:nvSpPr>
          <p:spPr>
            <a:xfrm rot="10800000">
              <a:off x="1754329" y="4382567"/>
              <a:ext cx="303407" cy="113813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04615" y="4390791"/>
              <a:ext cx="1396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item0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06033" y="5072178"/>
              <a:ext cx="9313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item1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5901" y="3592688"/>
              <a:ext cx="1171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data</a:t>
              </a:r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319789" y="2753972"/>
            <a:ext cx="2554485" cy="1669959"/>
            <a:chOff x="4198004" y="3216662"/>
            <a:chExt cx="3936594" cy="3020650"/>
          </a:xfrm>
        </p:grpSpPr>
        <p:sp>
          <p:nvSpPr>
            <p:cNvPr id="15" name="직사각형 14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98004" y="5193422"/>
              <a:ext cx="14541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Index(</a:t>
              </a:r>
              <a:r>
                <a:rPr lang="ko-KR" altLang="en-US" sz="700" dirty="0" smtClean="0"/>
                <a:t>행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72200" y="3216662"/>
              <a:ext cx="173278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/>
                <a:t>Column(</a:t>
              </a:r>
              <a:r>
                <a:rPr lang="ko-KR" altLang="en-US" sz="700" dirty="0" smtClean="0"/>
                <a:t>열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2" name="오른쪽 중괄호 31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3" name="오른쪽 중괄호 32"/>
            <p:cNvSpPr/>
            <p:nvPr/>
          </p:nvSpPr>
          <p:spPr>
            <a:xfrm rot="16200000">
              <a:off x="6939331" y="2938903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22634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col1</a:t>
              </a:r>
              <a:endParaRPr lang="ko-KR" altLang="en-US" sz="7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67277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col2</a:t>
              </a:r>
              <a:endParaRPr lang="ko-KR" altLang="en-US" sz="7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87083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col3</a:t>
              </a:r>
              <a:endParaRPr lang="ko-KR" altLang="en-US" sz="7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64357" y="4359022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row1</a:t>
              </a:r>
              <a:endParaRPr lang="ko-KR" altLang="en-US" sz="7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764357" y="5093410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row2</a:t>
              </a:r>
              <a:endParaRPr lang="ko-KR" altLang="en-US" sz="7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35343" y="5815183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row3</a:t>
              </a:r>
              <a:endParaRPr lang="ko-KR" altLang="en-US" sz="7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5391796" y="2438332"/>
            <a:ext cx="314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err="1" smtClean="0"/>
              <a:t>DataFrame</a:t>
            </a:r>
            <a:endParaRPr lang="ko-KR" altLang="en-US" sz="1400" u="sng" dirty="0"/>
          </a:p>
        </p:txBody>
      </p:sp>
      <p:grpSp>
        <p:nvGrpSpPr>
          <p:cNvPr id="42" name="그룹 41"/>
          <p:cNvGrpSpPr/>
          <p:nvPr/>
        </p:nvGrpSpPr>
        <p:grpSpPr>
          <a:xfrm>
            <a:off x="5319789" y="4624427"/>
            <a:ext cx="2554485" cy="1669959"/>
            <a:chOff x="4198004" y="3216662"/>
            <a:chExt cx="3936594" cy="3020650"/>
          </a:xfrm>
        </p:grpSpPr>
        <p:sp>
          <p:nvSpPr>
            <p:cNvPr id="43" name="직사각형 42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198004" y="5193422"/>
              <a:ext cx="14541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Index(</a:t>
              </a:r>
              <a:r>
                <a:rPr lang="ko-KR" altLang="en-US" sz="700" dirty="0" smtClean="0"/>
                <a:t>행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72200" y="3216662"/>
              <a:ext cx="173278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/>
                <a:t>Column(</a:t>
              </a:r>
              <a:r>
                <a:rPr lang="ko-KR" altLang="en-US" sz="700" dirty="0" smtClean="0"/>
                <a:t>열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4" name="오른쪽 중괄호 53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5" name="오른쪽 중괄호 54"/>
            <p:cNvSpPr/>
            <p:nvPr/>
          </p:nvSpPr>
          <p:spPr>
            <a:xfrm rot="16200000">
              <a:off x="6939331" y="2938903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022634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col1</a:t>
              </a:r>
              <a:endParaRPr lang="ko-KR" altLang="en-US" sz="7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767277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col2</a:t>
              </a:r>
              <a:endParaRPr lang="ko-KR" altLang="en-US" sz="7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487083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col3</a:t>
              </a:r>
              <a:endParaRPr lang="ko-KR" altLang="en-US" sz="7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764357" y="4359022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row1</a:t>
              </a:r>
              <a:endParaRPr lang="ko-KR" altLang="en-US" sz="7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64357" y="5093410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row2</a:t>
              </a:r>
              <a:endParaRPr lang="ko-KR" altLang="en-US" sz="7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35343" y="5815183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row3</a:t>
              </a:r>
              <a:endParaRPr lang="ko-KR" altLang="en-US" sz="700" dirty="0"/>
            </a:p>
          </p:txBody>
        </p:sp>
      </p:grpSp>
      <p:cxnSp>
        <p:nvCxnSpPr>
          <p:cNvPr id="7" name="직선 화살표 연결선 6"/>
          <p:cNvCxnSpPr>
            <a:stCxn id="4" idx="3"/>
            <a:endCxn id="38" idx="1"/>
          </p:cNvCxnSpPr>
          <p:nvPr/>
        </p:nvCxnSpPr>
        <p:spPr>
          <a:xfrm flipV="1">
            <a:off x="3356904" y="3876871"/>
            <a:ext cx="2979303" cy="5728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60" idx="3"/>
          </p:cNvCxnSpPr>
          <p:nvPr/>
        </p:nvCxnSpPr>
        <p:spPr>
          <a:xfrm>
            <a:off x="3356904" y="5185952"/>
            <a:ext cx="3169036" cy="5613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27584" y="2472620"/>
            <a:ext cx="514276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sz="1200" dirty="0"/>
              <a:t>data = {'Item1' : </a:t>
            </a:r>
            <a:r>
              <a:rPr lang="en-US" altLang="ko-KR" sz="1200" dirty="0" err="1" smtClean="0"/>
              <a:t>pd.DataFrame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np.random.randn</a:t>
            </a:r>
            <a:r>
              <a:rPr lang="en-US" altLang="ko-KR" sz="1200" dirty="0" smtClean="0"/>
              <a:t>(3, </a:t>
            </a:r>
            <a:r>
              <a:rPr lang="en-US" altLang="ko-KR" sz="1200" dirty="0"/>
              <a:t>3)),</a:t>
            </a:r>
          </a:p>
          <a:p>
            <a:r>
              <a:rPr lang="en-US" altLang="ko-KR" sz="1200" dirty="0"/>
              <a:t>         </a:t>
            </a:r>
            <a:r>
              <a:rPr lang="en-US" altLang="ko-KR" sz="1200" dirty="0" smtClean="0"/>
              <a:t>   'Item2</a:t>
            </a:r>
            <a:r>
              <a:rPr lang="en-US" altLang="ko-KR" sz="1200" dirty="0"/>
              <a:t>' : </a:t>
            </a:r>
            <a:r>
              <a:rPr lang="en-US" altLang="ko-KR" sz="1200" dirty="0" err="1" smtClean="0"/>
              <a:t>pd.DataFrame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np.random.randn</a:t>
            </a:r>
            <a:r>
              <a:rPr lang="en-US" altLang="ko-KR" sz="1200" dirty="0" smtClean="0"/>
              <a:t>(3, 3))}</a:t>
            </a:r>
          </a:p>
          <a:p>
            <a:r>
              <a:rPr lang="en-US" altLang="ko-KR" sz="1200" dirty="0" err="1"/>
              <a:t>pd.Panel</a:t>
            </a:r>
            <a:r>
              <a:rPr lang="en-US" altLang="ko-KR" sz="1200" dirty="0"/>
              <a:t>(data)</a:t>
            </a:r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62104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Index/slice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78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 ] </a:t>
            </a:r>
            <a:r>
              <a:rPr lang="ko-KR" altLang="en-US" dirty="0" smtClean="0"/>
              <a:t>연사자 내의 숫자는 마지막을 포함하지 않지만 문자일 경우 마지막 값도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509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슬라이싱</a:t>
            </a:r>
            <a:r>
              <a:rPr lang="ko-KR" altLang="en-US" dirty="0" smtClean="0"/>
              <a:t> 처리시 숫자와 문자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267744" y="4443484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10" name="직사각형 9"/>
          <p:cNvSpPr/>
          <p:nvPr/>
        </p:nvSpPr>
        <p:spPr>
          <a:xfrm>
            <a:off x="3083835" y="4443484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[0,1]</a:t>
            </a:r>
            <a:endParaRPr lang="ko-KR" altLang="en-US" sz="1000" b="1" dirty="0"/>
          </a:p>
        </p:txBody>
      </p:sp>
      <p:sp>
        <p:nvSpPr>
          <p:cNvPr id="11" name="직사각형 10"/>
          <p:cNvSpPr/>
          <p:nvPr/>
        </p:nvSpPr>
        <p:spPr>
          <a:xfrm>
            <a:off x="3899925" y="4443484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[0,2]</a:t>
            </a:r>
            <a:endParaRPr lang="ko-KR" altLang="en-US" sz="1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79579" y="4794835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65848" y="3734437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931707" y="4606856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462638" y="423849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227851" y="423849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103947" y="423849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5916149" y="4461115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19" name="직사각형 18"/>
          <p:cNvSpPr/>
          <p:nvPr/>
        </p:nvSpPr>
        <p:spPr>
          <a:xfrm>
            <a:off x="6732240" y="4461115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[0,1]</a:t>
            </a:r>
            <a:endParaRPr lang="ko-KR" altLang="en-US" sz="1000" b="1" dirty="0"/>
          </a:p>
        </p:txBody>
      </p:sp>
      <p:sp>
        <p:nvSpPr>
          <p:cNvPr id="20" name="직사각형 19"/>
          <p:cNvSpPr/>
          <p:nvPr/>
        </p:nvSpPr>
        <p:spPr>
          <a:xfrm>
            <a:off x="7548330" y="4461115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[0,2]</a:t>
            </a:r>
            <a:endParaRPr lang="ko-KR" altLang="en-US" sz="1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614253" y="3752068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80112" y="4624487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6111043" y="4256124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a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876256" y="4256124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7752352" y="4256124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2267744" y="4238493"/>
            <a:ext cx="1632182" cy="1206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915606" y="4159620"/>
            <a:ext cx="2544825" cy="1206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403648" y="3284984"/>
            <a:ext cx="290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sz="1400" b="1" u="sng" dirty="0" smtClean="0"/>
              <a:t>숫자로 조회</a:t>
            </a:r>
            <a:endParaRPr lang="ko-KR" altLang="en-US" sz="1400" b="1" u="sng" dirty="0"/>
          </a:p>
        </p:txBody>
      </p:sp>
      <p:sp>
        <p:nvSpPr>
          <p:cNvPr id="30" name="TextBox 29"/>
          <p:cNvSpPr txBox="1"/>
          <p:nvPr/>
        </p:nvSpPr>
        <p:spPr>
          <a:xfrm>
            <a:off x="5580112" y="3252718"/>
            <a:ext cx="290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sz="1400" b="1" u="sng" dirty="0" smtClean="0"/>
              <a:t>문</a:t>
            </a:r>
            <a:r>
              <a:rPr lang="ko-KR" altLang="en-US" sz="1400" b="1" u="sng" dirty="0"/>
              <a:t>자</a:t>
            </a:r>
            <a:r>
              <a:rPr lang="ko-KR" altLang="en-US" sz="1400" b="1" u="sng" dirty="0" smtClean="0"/>
              <a:t>로 조회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87188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처리시 기존 리스트의 방식보다 더 다양한 처리를 위해 </a:t>
            </a:r>
            <a:r>
              <a:rPr lang="en-US" altLang="ko-KR" dirty="0" smtClean="0"/>
              <a:t>__</a:t>
            </a:r>
            <a:r>
              <a:rPr lang="en-US" altLang="ko-KR" dirty="0" err="1"/>
              <a:t>s</a:t>
            </a:r>
            <a:r>
              <a:rPr lang="en-US" altLang="ko-KR" dirty="0" err="1" smtClean="0"/>
              <a:t>etitem</a:t>
            </a:r>
            <a:r>
              <a:rPr lang="en-US" altLang="ko-KR" dirty="0" smtClean="0"/>
              <a:t>__</a:t>
            </a:r>
            <a:r>
              <a:rPr lang="ko-KR" altLang="en-US" dirty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override </a:t>
            </a:r>
            <a:r>
              <a:rPr lang="ko-KR" altLang="en-US" dirty="0" smtClean="0"/>
              <a:t>함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setitem</a:t>
            </a:r>
            <a:r>
              <a:rPr lang="en-US" altLang="ko-KR" dirty="0" smtClean="0"/>
              <a:t>__ </a:t>
            </a:r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2924944"/>
            <a:ext cx="5534025" cy="3531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745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 ] </a:t>
            </a:r>
            <a:r>
              <a:rPr lang="ko-KR" altLang="en-US" dirty="0" smtClean="0"/>
              <a:t>연산자로 </a:t>
            </a:r>
            <a:r>
              <a:rPr lang="ko-KR" altLang="en-US" dirty="0" err="1" smtClean="0"/>
              <a:t>원소값</a:t>
            </a:r>
            <a:r>
              <a:rPr lang="en-US" altLang="ko-KR" dirty="0" smtClean="0"/>
              <a:t>(scalar)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일차원</a:t>
            </a:r>
            <a:r>
              <a:rPr lang="en-US" altLang="ko-KR" dirty="0" smtClean="0"/>
              <a:t>(Series) </a:t>
            </a:r>
            <a:r>
              <a:rPr lang="ko-KR" altLang="en-US" dirty="0" smtClean="0"/>
              <a:t>조회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원소값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일차원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051720" y="4376502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472454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48168" y="3871481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701000" y="4509976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10" name="직사각형 9"/>
          <p:cNvSpPr/>
          <p:nvPr/>
        </p:nvSpPr>
        <p:spPr>
          <a:xfrm>
            <a:off x="6517091" y="4509976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[0,1]</a:t>
            </a:r>
            <a:endParaRPr lang="ko-KR" altLang="en-US" sz="1000" b="1" dirty="0"/>
          </a:p>
        </p:txBody>
      </p:sp>
      <p:sp>
        <p:nvSpPr>
          <p:cNvPr id="11" name="직사각형 10"/>
          <p:cNvSpPr/>
          <p:nvPr/>
        </p:nvSpPr>
        <p:spPr>
          <a:xfrm>
            <a:off x="7333181" y="4509976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[0,2]</a:t>
            </a:r>
            <a:endParaRPr lang="ko-KR" altLang="en-US" sz="1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212835" y="486132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99104" y="3800929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64963" y="467334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5895894" y="4304985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6661107" y="4304985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7537203" y="4304985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3294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 ] </a:t>
            </a:r>
            <a:r>
              <a:rPr lang="ko-KR" altLang="en-US" dirty="0" smtClean="0"/>
              <a:t>조회로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차원과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조회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/3</a:t>
            </a:r>
            <a:r>
              <a:rPr lang="ko-KR" altLang="en-US" dirty="0" smtClean="0"/>
              <a:t>차원 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823694" y="3673299"/>
            <a:ext cx="2448272" cy="2088232"/>
            <a:chOff x="3295328" y="3356992"/>
            <a:chExt cx="2743200" cy="2743200"/>
          </a:xfrm>
        </p:grpSpPr>
        <p:sp>
          <p:nvSpPr>
            <p:cNvPr id="4" name="직사각형 3"/>
            <p:cNvSpPr/>
            <p:nvPr/>
          </p:nvSpPr>
          <p:spPr>
            <a:xfrm>
              <a:off x="32953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[0,0]</a:t>
              </a:r>
              <a:endParaRPr lang="ko-KR" altLang="en-US" sz="10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2097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[0,1]</a:t>
              </a:r>
              <a:endParaRPr lang="ko-KR" altLang="en-US" sz="10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1241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[0,2]</a:t>
              </a:r>
              <a:endParaRPr lang="ko-KR" altLang="en-US" sz="1000" b="1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2953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[1,0]</a:t>
              </a:r>
              <a:endParaRPr lang="ko-KR" altLang="en-US" sz="1000" b="1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2097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[1,1]</a:t>
              </a:r>
              <a:endParaRPr lang="ko-KR" altLang="en-US" sz="1000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1241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[1,2]</a:t>
              </a:r>
              <a:endParaRPr lang="ko-KR" altLang="en-US" sz="1000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953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[2,0]</a:t>
              </a:r>
              <a:endParaRPr lang="ko-KR" altLang="en-US" sz="10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2097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[2,1]</a:t>
              </a:r>
              <a:endParaRPr lang="ko-KR" altLang="en-US" sz="1000" b="1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1241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[2,2]</a:t>
              </a:r>
              <a:endParaRPr lang="ko-KR" altLang="en-US" sz="10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1513" y="463713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21798" y="2964252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487657" y="383667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487657" y="454048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487657" y="526056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018588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783801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659897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grpSp>
        <p:nvGrpSpPr>
          <p:cNvPr id="30" name="그룹 29"/>
          <p:cNvGrpSpPr/>
          <p:nvPr/>
        </p:nvGrpSpPr>
        <p:grpSpPr>
          <a:xfrm>
            <a:off x="4754036" y="3756465"/>
            <a:ext cx="1702678" cy="1531689"/>
            <a:chOff x="971600" y="3212773"/>
            <a:chExt cx="2438400" cy="2400300"/>
          </a:xfrm>
        </p:grpSpPr>
        <p:grpSp>
          <p:nvGrpSpPr>
            <p:cNvPr id="31" name="그룹 30"/>
            <p:cNvGrpSpPr/>
            <p:nvPr/>
          </p:nvGrpSpPr>
          <p:grpSpPr>
            <a:xfrm>
              <a:off x="971600" y="3212773"/>
              <a:ext cx="2438400" cy="2400300"/>
              <a:chOff x="683568" y="3046288"/>
              <a:chExt cx="2438400" cy="2400300"/>
            </a:xfrm>
          </p:grpSpPr>
          <p:pic>
            <p:nvPicPr>
              <p:cNvPr id="34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568" y="3046288"/>
                <a:ext cx="2438400" cy="2400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2627784" y="5085184"/>
                <a:ext cx="494184" cy="3614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직사각형 32"/>
            <p:cNvSpPr/>
            <p:nvPr/>
          </p:nvSpPr>
          <p:spPr>
            <a:xfrm>
              <a:off x="3347864" y="3789040"/>
              <a:ext cx="6213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252409"/>
            <a:ext cx="1224137" cy="116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764577"/>
            <a:ext cx="1224137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오른쪽 화살표 37"/>
          <p:cNvSpPr/>
          <p:nvPr/>
        </p:nvSpPr>
        <p:spPr>
          <a:xfrm rot="19851618">
            <a:off x="6534620" y="3976455"/>
            <a:ext cx="633506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 rot="2112836">
            <a:off x="6453963" y="4742628"/>
            <a:ext cx="633506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25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73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labels, names</a:t>
            </a:r>
            <a:r>
              <a:rPr lang="ko-KR" altLang="en-US" dirty="0" smtClean="0"/>
              <a:t>으로 분리해서 접근할 수 있는 정보를 관리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에 대한 객체화 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2933632" y="3644646"/>
            <a:ext cx="3000490" cy="2384905"/>
            <a:chOff x="4198004" y="3369454"/>
            <a:chExt cx="3936594" cy="2945896"/>
          </a:xfrm>
        </p:grpSpPr>
        <p:sp>
          <p:nvSpPr>
            <p:cNvPr id="37" name="직사각형 3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" name="오른쪽 중괄호 47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9" name="오른쪽 중괄호 48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86315" y="3586685"/>
            <a:ext cx="2250504" cy="2578619"/>
            <a:chOff x="1655676" y="3414794"/>
            <a:chExt cx="2250504" cy="3110550"/>
          </a:xfrm>
        </p:grpSpPr>
        <p:sp>
          <p:nvSpPr>
            <p:cNvPr id="34" name="직사각형 33"/>
            <p:cNvSpPr/>
            <p:nvPr/>
          </p:nvSpPr>
          <p:spPr>
            <a:xfrm>
              <a:off x="1835696" y="5621663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labels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835696" y="3414794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names</a:t>
              </a:r>
              <a:endParaRPr lang="ko-KR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55676" y="6248345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Index</a:t>
              </a:r>
              <a:r>
                <a:rPr lang="ko-KR" altLang="en-US" sz="1200" dirty="0" smtClean="0"/>
                <a:t>에  대한 위치관리</a:t>
              </a:r>
              <a:endParaRPr lang="ko-KR" alt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673932" y="4054028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Levels</a:t>
              </a:r>
              <a:r>
                <a:rPr lang="ko-KR" altLang="en-US" sz="1200" dirty="0" smtClean="0"/>
                <a:t>에  대한 명</a:t>
              </a:r>
              <a:endParaRPr lang="ko-KR" altLang="en-US" sz="1200" dirty="0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552220" y="5394496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labels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552220" y="3565021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names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372200" y="5914010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Column </a:t>
            </a:r>
            <a:r>
              <a:rPr lang="ko-KR" altLang="en-US" sz="1200" dirty="0" smtClean="0"/>
              <a:t>에  대한 위치관리</a:t>
            </a:r>
            <a:endParaRPr lang="ko-KR" alt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6390456" y="4094940"/>
            <a:ext cx="2232248" cy="229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Levels</a:t>
            </a:r>
            <a:r>
              <a:rPr lang="ko-KR" altLang="en-US" sz="1200" dirty="0" smtClean="0"/>
              <a:t>에  대한 명</a:t>
            </a:r>
            <a:endParaRPr lang="ko-KR" alt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866335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Index(</a:t>
            </a:r>
            <a:r>
              <a:rPr lang="ko-KR" altLang="en-US" u="sng" dirty="0" smtClean="0"/>
              <a:t>행</a:t>
            </a:r>
            <a:r>
              <a:rPr lang="en-US" altLang="ko-KR" u="sng" dirty="0" smtClean="0"/>
              <a:t>)</a:t>
            </a:r>
            <a:endParaRPr lang="ko-KR" altLang="en-US" u="sng" dirty="0"/>
          </a:p>
        </p:txBody>
      </p:sp>
      <p:sp>
        <p:nvSpPr>
          <p:cNvPr id="68" name="TextBox 67"/>
          <p:cNvSpPr txBox="1"/>
          <p:nvPr/>
        </p:nvSpPr>
        <p:spPr>
          <a:xfrm>
            <a:off x="6661859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/>
              <a:t>Column(</a:t>
            </a:r>
            <a:r>
              <a:rPr lang="ko-KR" altLang="en-US" u="sng" dirty="0"/>
              <a:t>열</a:t>
            </a:r>
            <a:r>
              <a:rPr lang="en-US" altLang="ko-KR" u="sn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8598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Levels, labels, names</a:t>
            </a:r>
            <a:r>
              <a:rPr lang="ko-KR" altLang="en-US" dirty="0" smtClean="0"/>
              <a:t>으로 분리해서 접근할 수 있는 정보를 관리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ko-KR" altLang="en-US" dirty="0" smtClean="0"/>
              <a:t>에 대한 객체화 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2483768" y="3356992"/>
            <a:ext cx="3450354" cy="2672559"/>
            <a:chOff x="3607792" y="3014137"/>
            <a:chExt cx="4526806" cy="3301213"/>
          </a:xfrm>
        </p:grpSpPr>
        <p:sp>
          <p:nvSpPr>
            <p:cNvPr id="37" name="직사각형 3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607792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72199" y="3014137"/>
              <a:ext cx="1732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" name="오른쪽 중괄호 47"/>
            <p:cNvSpPr/>
            <p:nvPr/>
          </p:nvSpPr>
          <p:spPr>
            <a:xfrm rot="10800000">
              <a:off x="4720154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9" name="오른쪽 중괄호 48"/>
            <p:cNvSpPr/>
            <p:nvPr/>
          </p:nvSpPr>
          <p:spPr>
            <a:xfrm rot="16200000">
              <a:off x="6939331" y="2736379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022635" y="4096731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7277" y="4096731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487083" y="4096731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86315" y="3586685"/>
            <a:ext cx="2250504" cy="2578619"/>
            <a:chOff x="1655676" y="3414794"/>
            <a:chExt cx="2250504" cy="3110550"/>
          </a:xfrm>
        </p:grpSpPr>
        <p:sp>
          <p:nvSpPr>
            <p:cNvPr id="10" name="직사각형 9"/>
            <p:cNvSpPr/>
            <p:nvPr/>
          </p:nvSpPr>
          <p:spPr>
            <a:xfrm>
              <a:off x="1835696" y="4469535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levels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835696" y="5621663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labels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835696" y="3414794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names</a:t>
              </a:r>
              <a:endParaRPr lang="ko-KR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55676" y="5117607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Index</a:t>
              </a:r>
              <a:r>
                <a:rPr lang="ko-KR" altLang="en-US" sz="1200" dirty="0" smtClean="0"/>
                <a:t>에  대한 이름관리</a:t>
              </a:r>
              <a:endParaRPr lang="ko-KR" alt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55676" y="6248345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Index</a:t>
              </a:r>
              <a:r>
                <a:rPr lang="ko-KR" altLang="en-US" sz="1200" dirty="0" smtClean="0"/>
                <a:t>에  대한 위치관리</a:t>
              </a:r>
              <a:endParaRPr lang="ko-KR" alt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673932" y="4054028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Levels</a:t>
              </a:r>
              <a:r>
                <a:rPr lang="ko-KR" altLang="en-US" sz="1200" dirty="0" smtClean="0"/>
                <a:t>에  대한 명</a:t>
              </a:r>
              <a:endParaRPr lang="ko-KR" altLang="en-US" sz="1200" dirty="0"/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6552220" y="4439392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levels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6552220" y="5394496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labels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552220" y="3565021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names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372200" y="4976638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Column </a:t>
            </a:r>
            <a:r>
              <a:rPr lang="ko-KR" altLang="en-US" sz="1200" dirty="0" smtClean="0"/>
              <a:t>에  대한 이름관리</a:t>
            </a:r>
            <a:endParaRPr lang="ko-KR" alt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6372200" y="5914010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Column </a:t>
            </a:r>
            <a:r>
              <a:rPr lang="ko-KR" altLang="en-US" sz="1200" dirty="0" smtClean="0"/>
              <a:t>에  대한 위치관리</a:t>
            </a:r>
            <a:endParaRPr lang="ko-KR" alt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6390456" y="4094940"/>
            <a:ext cx="2232248" cy="229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Levels</a:t>
            </a:r>
            <a:r>
              <a:rPr lang="ko-KR" altLang="en-US" sz="1200" dirty="0" smtClean="0"/>
              <a:t>에  대한 명</a:t>
            </a:r>
            <a:endParaRPr lang="ko-KR" alt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866335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Index(</a:t>
            </a:r>
            <a:r>
              <a:rPr lang="ko-KR" altLang="en-US" u="sng" dirty="0" smtClean="0"/>
              <a:t>행</a:t>
            </a:r>
            <a:r>
              <a:rPr lang="en-US" altLang="ko-KR" u="sng" dirty="0" smtClean="0"/>
              <a:t>)</a:t>
            </a:r>
            <a:endParaRPr lang="ko-KR" altLang="en-US" u="sng" dirty="0"/>
          </a:p>
        </p:txBody>
      </p:sp>
      <p:sp>
        <p:nvSpPr>
          <p:cNvPr id="68" name="TextBox 67"/>
          <p:cNvSpPr txBox="1"/>
          <p:nvPr/>
        </p:nvSpPr>
        <p:spPr>
          <a:xfrm>
            <a:off x="6661859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/>
              <a:t>Column(</a:t>
            </a:r>
            <a:r>
              <a:rPr lang="ko-KR" altLang="en-US" u="sng" dirty="0"/>
              <a:t>열</a:t>
            </a:r>
            <a:r>
              <a:rPr lang="en-US" altLang="ko-KR" u="sng" dirty="0"/>
              <a:t>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730019" y="4437506"/>
            <a:ext cx="338554" cy="4049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dirty="0" smtClean="0"/>
              <a:t>row1</a:t>
            </a:r>
            <a:endParaRPr lang="ko-KR" alt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730019" y="5032044"/>
            <a:ext cx="338554" cy="4049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dirty="0" smtClean="0"/>
              <a:t>row2</a:t>
            </a:r>
            <a:endParaRPr lang="ko-KR" alt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707904" y="5616369"/>
            <a:ext cx="338554" cy="4049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dirty="0" smtClean="0"/>
              <a:t>row3</a:t>
            </a:r>
            <a:endParaRPr lang="ko-KR" alt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4311961" y="3995733"/>
            <a:ext cx="493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col1</a:t>
            </a:r>
            <a:endParaRPr lang="ko-KR" altLang="en-US" sz="1000" dirty="0"/>
          </a:p>
        </p:txBody>
      </p:sp>
      <p:sp>
        <p:nvSpPr>
          <p:cNvPr id="72" name="TextBox 71"/>
          <p:cNvSpPr txBox="1"/>
          <p:nvPr/>
        </p:nvSpPr>
        <p:spPr>
          <a:xfrm>
            <a:off x="4879531" y="3995733"/>
            <a:ext cx="493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col2</a:t>
            </a:r>
            <a:endParaRPr lang="ko-KR" altLang="en-US" sz="1000" dirty="0"/>
          </a:p>
        </p:txBody>
      </p:sp>
      <p:sp>
        <p:nvSpPr>
          <p:cNvPr id="73" name="TextBox 72"/>
          <p:cNvSpPr txBox="1"/>
          <p:nvPr/>
        </p:nvSpPr>
        <p:spPr>
          <a:xfrm>
            <a:off x="5428171" y="3995733"/>
            <a:ext cx="493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col3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3296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en-US" altLang="ko-KR" dirty="0" smtClean="0"/>
              <a:t>Series </a:t>
            </a:r>
            <a:r>
              <a:rPr lang="en-US" altLang="ko-KR" dirty="0"/>
              <a:t>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98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5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차원의 데이터를 관리하는 컨테이너</a:t>
            </a:r>
            <a:endParaRPr lang="en-US" altLang="ko-KR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39552" y="2420888"/>
            <a:ext cx="8064896" cy="7164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pandas.Series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data,index,dtypes,name,copy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33" y="3789040"/>
            <a:ext cx="35433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0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40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</a:t>
            </a:r>
            <a:r>
              <a:rPr lang="ko-KR" altLang="en-US" dirty="0" smtClean="0"/>
              <a:t>를 받아서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list-like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04864"/>
            <a:ext cx="6696744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475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2</a:t>
            </a:r>
            <a:r>
              <a:rPr lang="ko-KR" altLang="en-US" dirty="0" smtClean="0"/>
              <a:t>차원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행과 열 접근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88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dict</a:t>
            </a:r>
            <a:r>
              <a:rPr lang="ko-KR" altLang="en-US" dirty="0" smtClean="0"/>
              <a:t>를 받아서 키는 </a:t>
            </a:r>
            <a:r>
              <a:rPr lang="en-US" altLang="ko-KR" dirty="0" smtClean="0"/>
              <a:t>index,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values</a:t>
            </a:r>
            <a:r>
              <a:rPr lang="ko-KR" altLang="en-US" dirty="0" smtClean="0"/>
              <a:t>로 저장되는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-like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93" y="3212976"/>
            <a:ext cx="5522987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12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value </a:t>
            </a:r>
            <a:r>
              <a:rPr lang="ko-KR" altLang="en-US" dirty="0" smtClean="0"/>
              <a:t>값을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타입으로 구성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data type</a:t>
            </a:r>
            <a:endParaRPr lang="ko-KR" altLang="en-US" dirty="0"/>
          </a:p>
        </p:txBody>
      </p:sp>
      <p:pic>
        <p:nvPicPr>
          <p:cNvPr id="373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42" y="3861048"/>
            <a:ext cx="62293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733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</a:t>
            </a:r>
            <a:r>
              <a:rPr lang="ko-KR" altLang="en-US" dirty="0" smtClean="0"/>
              <a:t>대체하기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16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에도 </a:t>
            </a:r>
            <a:r>
              <a:rPr lang="en-US" altLang="ko-KR" dirty="0" smtClean="0"/>
              <a:t>name </a:t>
            </a:r>
            <a:r>
              <a:rPr lang="ko-KR" altLang="en-US" dirty="0" smtClean="0"/>
              <a:t>속성이 존재해서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내부의 </a:t>
            </a:r>
            <a:r>
              <a:rPr lang="en-US" altLang="ko-KR" dirty="0" smtClean="0"/>
              <a:t>name </a:t>
            </a:r>
            <a:r>
              <a:rPr lang="ko-KR" altLang="en-US" dirty="0" smtClean="0"/>
              <a:t>부여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523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:index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name </a:t>
            </a:r>
            <a:r>
              <a:rPr lang="ko-KR" altLang="en-US" dirty="0" smtClean="0"/>
              <a:t>부여</a:t>
            </a:r>
            <a:endParaRPr lang="ko-KR" altLang="en-US" dirty="0"/>
          </a:p>
        </p:txBody>
      </p:sp>
      <p:pic>
        <p:nvPicPr>
          <p:cNvPr id="304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24944"/>
            <a:ext cx="28860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67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index/slice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2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가 없을 경우 </a:t>
            </a:r>
            <a:r>
              <a:rPr lang="en-US" altLang="ko-KR" dirty="0" err="1" smtClean="0"/>
              <a:t>RangeIndex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부여하면 </a:t>
            </a:r>
            <a:r>
              <a:rPr lang="en-US" altLang="ko-KR" dirty="0" smtClean="0"/>
              <a:t>Int64Index, </a:t>
            </a:r>
            <a:r>
              <a:rPr lang="ko-KR" altLang="en-US" dirty="0" smtClean="0"/>
              <a:t>문자는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타입으로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index</a:t>
            </a:r>
            <a:endParaRPr lang="ko-KR" altLang="en-US" dirty="0"/>
          </a:p>
        </p:txBody>
      </p:sp>
      <p:pic>
        <p:nvPicPr>
          <p:cNvPr id="3543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08920"/>
            <a:ext cx="3971925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28184" y="3717032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가 숫자나 문자로 검색이 가능함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13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숫자는 </a:t>
            </a:r>
            <a:r>
              <a:rPr lang="en-US" altLang="ko-KR" dirty="0" err="1"/>
              <a:t>RangeIndex</a:t>
            </a:r>
            <a:r>
              <a:rPr lang="en-US" altLang="ko-KR" dirty="0"/>
              <a:t>, </a:t>
            </a:r>
            <a:r>
              <a:rPr lang="ko-KR" altLang="en-US" dirty="0"/>
              <a:t>문자는 </a:t>
            </a:r>
            <a:r>
              <a:rPr lang="en-US" altLang="ko-KR" dirty="0"/>
              <a:t>Index </a:t>
            </a:r>
            <a:r>
              <a:rPr lang="ko-KR" altLang="en-US" dirty="0"/>
              <a:t>타입으로 관리하여 </a:t>
            </a:r>
            <a:r>
              <a:rPr lang="en-US" altLang="ko-KR" dirty="0"/>
              <a:t>index </a:t>
            </a:r>
            <a:r>
              <a:rPr lang="ko-KR" altLang="en-US" dirty="0"/>
              <a:t>값으로 </a:t>
            </a:r>
            <a:r>
              <a:rPr lang="ko-KR" altLang="en-US" dirty="0" err="1" smtClean="0"/>
              <a:t>슬라이싱도</a:t>
            </a:r>
            <a:r>
              <a:rPr lang="ko-KR" altLang="en-US" dirty="0" smtClean="0"/>
              <a:t> 조회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526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slice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024538"/>
            <a:ext cx="498157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32240" y="4869160"/>
            <a:ext cx="1656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문자로 </a:t>
            </a:r>
            <a:r>
              <a:rPr lang="en-US" altLang="ko-KR" dirty="0" smtClean="0"/>
              <a:t>slice </a:t>
            </a:r>
            <a:r>
              <a:rPr lang="ko-KR" altLang="en-US" dirty="0" err="1" smtClean="0"/>
              <a:t>할때는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해당표시하는</a:t>
            </a:r>
            <a:r>
              <a:rPr lang="ko-KR" altLang="en-US" dirty="0" smtClean="0"/>
              <a:t> 것까지 포함되어 처리됨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65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Fancy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75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논리식으로 처리하면  </a:t>
            </a:r>
            <a:r>
              <a:rPr lang="en-US" altLang="ko-KR" dirty="0" smtClean="0"/>
              <a:t>True/False</a:t>
            </a:r>
            <a:r>
              <a:rPr lang="ko-KR" altLang="en-US" dirty="0"/>
              <a:t> </a:t>
            </a:r>
            <a:r>
              <a:rPr lang="ko-KR" altLang="en-US" dirty="0" smtClean="0"/>
              <a:t>원소로 리스트가 </a:t>
            </a:r>
            <a:r>
              <a:rPr lang="ko-KR" altLang="en-US" dirty="0" err="1" smtClean="0"/>
              <a:t>생성되이</a:t>
            </a:r>
            <a:r>
              <a:rPr lang="ko-KR" altLang="en-US" dirty="0" smtClean="0"/>
              <a:t> 이 중에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인 것만 검색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528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논리식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068960"/>
            <a:ext cx="477202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481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Fancy </a:t>
            </a:r>
            <a:r>
              <a:rPr lang="ko-KR" altLang="en-US" dirty="0" smtClean="0"/>
              <a:t>접근처럼 </a:t>
            </a:r>
            <a:r>
              <a:rPr lang="en-US" altLang="ko-KR" dirty="0" smtClean="0"/>
              <a:t>[ ] </a:t>
            </a:r>
            <a:r>
              <a:rPr lang="ko-KR" altLang="en-US" dirty="0" smtClean="0"/>
              <a:t>내부에 리스트로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정보를 주고 검색이 가능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529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:fancy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486" y="3140968"/>
            <a:ext cx="4953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11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배열명</a:t>
            </a:r>
            <a:r>
              <a:rPr lang="en-US" altLang="ko-KR" dirty="0"/>
              <a:t>[ </a:t>
            </a:r>
            <a:r>
              <a:rPr lang="ko-KR" altLang="en-US" dirty="0"/>
              <a:t>행 범위</a:t>
            </a:r>
            <a:r>
              <a:rPr lang="en-US" altLang="ko-KR" dirty="0"/>
              <a:t>, </a:t>
            </a:r>
            <a:r>
              <a:rPr lang="ko-KR" altLang="en-US" dirty="0"/>
              <a:t>열 범위</a:t>
            </a:r>
            <a:r>
              <a:rPr lang="en-US" altLang="ko-KR" dirty="0" smtClean="0"/>
              <a:t>]</a:t>
            </a:r>
            <a:r>
              <a:rPr lang="ko-KR" altLang="en-US" dirty="0" smtClean="0"/>
              <a:t> 행으로 접근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열로 접근</a:t>
            </a:r>
            <a:endParaRPr lang="en-US" altLang="ko-KR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행과 </a:t>
            </a:r>
            <a:r>
              <a:rPr lang="ko-KR" altLang="en-US" dirty="0" err="1" smtClean="0"/>
              <a:t>열구분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491130" y="2536843"/>
            <a:ext cx="2348560" cy="1477426"/>
            <a:chOff x="827582" y="3284984"/>
            <a:chExt cx="3504391" cy="2820625"/>
          </a:xfrm>
        </p:grpSpPr>
        <p:grpSp>
          <p:nvGrpSpPr>
            <p:cNvPr id="5" name="그룹 4"/>
            <p:cNvGrpSpPr/>
            <p:nvPr/>
          </p:nvGrpSpPr>
          <p:grpSpPr>
            <a:xfrm>
              <a:off x="1883701" y="3994031"/>
              <a:ext cx="2448272" cy="2088232"/>
              <a:chOff x="3295328" y="3356992"/>
              <a:chExt cx="2743200" cy="2743200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[0,1]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[0,2]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[1,0]</a:t>
                </a:r>
                <a:endParaRPr lang="ko-KR" altLang="en-US" sz="800" b="1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2097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[1,1]</a:t>
                </a:r>
                <a:endParaRPr lang="ko-KR" altLang="en-US" sz="800" b="1" dirty="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[1,2]</a:t>
                </a:r>
                <a:endParaRPr lang="ko-KR" altLang="en-US" sz="800" b="1" dirty="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32953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[2,0]</a:t>
                </a:r>
                <a:endParaRPr lang="ko-KR" altLang="en-US" sz="800" b="1" dirty="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2097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[2,1]</a:t>
                </a:r>
                <a:endParaRPr lang="ko-KR" altLang="en-US" sz="8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1241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[2,2]</a:t>
                </a:r>
                <a:endParaRPr lang="ko-KR" altLang="en-US" sz="800" b="1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491130" y="4742994"/>
            <a:ext cx="2348560" cy="1477426"/>
            <a:chOff x="827582" y="3284984"/>
            <a:chExt cx="3504391" cy="2820625"/>
          </a:xfrm>
        </p:grpSpPr>
        <p:grpSp>
          <p:nvGrpSpPr>
            <p:cNvPr id="33" name="그룹 32"/>
            <p:cNvGrpSpPr/>
            <p:nvPr/>
          </p:nvGrpSpPr>
          <p:grpSpPr>
            <a:xfrm>
              <a:off x="1883701" y="3994031"/>
              <a:ext cx="2448272" cy="2088232"/>
              <a:chOff x="3295328" y="3356992"/>
              <a:chExt cx="2743200" cy="274320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[0,0</a:t>
                </a:r>
                <a:r>
                  <a:rPr lang="en-US" altLang="ko-KR" sz="800" dirty="0" smtClean="0">
                    <a:solidFill>
                      <a:schemeClr val="tx1"/>
                    </a:solidFill>
                  </a:rPr>
                  <a:t>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bg1"/>
                    </a:solidFill>
                  </a:rPr>
                  <a:t>[0,1]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bg1"/>
                    </a:solidFill>
                  </a:rPr>
                  <a:t>[0,2]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[1,0]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42097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[1,1]</a:t>
                </a:r>
                <a:endParaRPr lang="ko-KR" altLang="en-US" sz="800" b="1" dirty="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[1,2]</a:t>
                </a:r>
                <a:endParaRPr lang="ko-KR" altLang="en-US" sz="800" b="1" dirty="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3295328" y="518579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[2,0]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42097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[2,1]</a:t>
                </a:r>
                <a:endParaRPr lang="ko-KR" altLang="en-US" sz="800" b="1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51241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[2,2]</a:t>
                </a:r>
                <a:endParaRPr lang="ko-KR" altLang="en-US" sz="800" b="1" dirty="0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767692" y="2194324"/>
            <a:ext cx="2071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err="1" smtClean="0"/>
              <a:t>첫번째</a:t>
            </a:r>
            <a:r>
              <a:rPr lang="ko-KR" altLang="en-US" sz="1400" b="1" u="sng" dirty="0" smtClean="0"/>
              <a:t> 행 접근</a:t>
            </a:r>
            <a:endParaRPr lang="ko-KR" altLang="en-US" sz="1400" b="1" u="sng" dirty="0"/>
          </a:p>
        </p:txBody>
      </p:sp>
      <p:sp>
        <p:nvSpPr>
          <p:cNvPr id="51" name="TextBox 50"/>
          <p:cNvSpPr txBox="1"/>
          <p:nvPr/>
        </p:nvSpPr>
        <p:spPr>
          <a:xfrm>
            <a:off x="5877194" y="4354564"/>
            <a:ext cx="2071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err="1" smtClean="0"/>
              <a:t>첫번째</a:t>
            </a:r>
            <a:r>
              <a:rPr lang="ko-KR" altLang="en-US" sz="1400" b="1" u="sng" dirty="0" smtClean="0"/>
              <a:t> 열 접근</a:t>
            </a:r>
            <a:endParaRPr lang="ko-KR" altLang="en-US" sz="1400" b="1" u="sng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90523"/>
            <a:ext cx="3456384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76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530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en-US" altLang="ko-KR" dirty="0"/>
              <a:t>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730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5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smtClean="0"/>
              <a:t>행렬구조를 가지는 데이터 구조 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532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27584" y="2636912"/>
            <a:ext cx="7704856" cy="38884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class </a:t>
            </a:r>
            <a:r>
              <a:rPr lang="en-US" altLang="ko-KR" sz="1600" dirty="0" err="1">
                <a:solidFill>
                  <a:schemeClr val="tx1"/>
                </a:solidFill>
              </a:rPr>
              <a:t>DataFrame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pandas.core.generic.NDFrame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/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 |  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</a:rPr>
              <a:t>차원  행렬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|  </a:t>
            </a:r>
            <a:r>
              <a:rPr lang="en-US" altLang="ko-KR" sz="1200" dirty="0">
                <a:solidFill>
                  <a:schemeClr val="tx1"/>
                </a:solidFill>
              </a:rPr>
              <a:t>Parameters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----------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data :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numpy</a:t>
            </a:r>
            <a:r>
              <a:rPr lang="en-US" altLang="ko-KR" sz="1200" dirty="0" err="1">
                <a:solidFill>
                  <a:schemeClr val="tx1"/>
                </a:solidFill>
              </a:rPr>
              <a:t>.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ndarray</a:t>
            </a:r>
            <a:r>
              <a:rPr lang="en-US" altLang="ko-KR" sz="1200" dirty="0" smtClean="0">
                <a:solidFill>
                  <a:schemeClr val="tx1"/>
                </a:solidFill>
              </a:rPr>
              <a:t> ,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, or </a:t>
            </a:r>
            <a:r>
              <a:rPr lang="en-US" altLang="ko-KR" sz="1200" dirty="0" err="1">
                <a:solidFill>
                  <a:schemeClr val="tx1"/>
                </a:solidFill>
              </a:rPr>
              <a:t>DataFrame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can contain Series, arrays, constants, or list-like objects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index : Index or array-like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행에 대한 정보 기본은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np.arange</a:t>
            </a:r>
            <a:r>
              <a:rPr lang="en-US" altLang="ko-KR" sz="1200" dirty="0" smtClean="0">
                <a:solidFill>
                  <a:schemeClr val="tx1"/>
                </a:solidFill>
              </a:rPr>
              <a:t>(n), </a:t>
            </a:r>
            <a:r>
              <a:rPr lang="ko-KR" altLang="en-US" sz="1200" dirty="0" smtClean="0">
                <a:solidFill>
                  <a:schemeClr val="tx1"/>
                </a:solidFill>
              </a:rPr>
              <a:t>명칭도 부여 가능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columns : Index or array-like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행에 </a:t>
            </a:r>
            <a:r>
              <a:rPr lang="ko-KR" altLang="en-US" sz="1200" dirty="0">
                <a:solidFill>
                  <a:schemeClr val="tx1"/>
                </a:solidFill>
              </a:rPr>
              <a:t>대한 정보 기본은 </a:t>
            </a:r>
            <a:r>
              <a:rPr lang="en-US" altLang="ko-KR" sz="1200" dirty="0" err="1">
                <a:solidFill>
                  <a:schemeClr val="tx1"/>
                </a:solidFill>
              </a:rPr>
              <a:t>np.arange</a:t>
            </a:r>
            <a:r>
              <a:rPr lang="en-US" altLang="ko-KR" sz="1200" dirty="0">
                <a:solidFill>
                  <a:schemeClr val="tx1"/>
                </a:solidFill>
              </a:rPr>
              <a:t>(n), </a:t>
            </a:r>
            <a:r>
              <a:rPr lang="ko-KR" altLang="en-US" sz="1200" dirty="0">
                <a:solidFill>
                  <a:schemeClr val="tx1"/>
                </a:solidFill>
              </a:rPr>
              <a:t>명칭도 부여 가능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|  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, default None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Data type to force, otherwise infer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copy : </a:t>
            </a:r>
            <a:r>
              <a:rPr lang="en-US" altLang="ko-KR" sz="1200" dirty="0" err="1">
                <a:solidFill>
                  <a:schemeClr val="tx1"/>
                </a:solidFill>
              </a:rPr>
              <a:t>boolean</a:t>
            </a:r>
            <a:r>
              <a:rPr lang="en-US" altLang="ko-KR" sz="1200" dirty="0">
                <a:solidFill>
                  <a:schemeClr val="tx1"/>
                </a:solidFill>
              </a:rPr>
              <a:t>, default False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Copy data from inputs. Only affects </a:t>
            </a:r>
            <a:r>
              <a:rPr lang="en-US" altLang="ko-KR" sz="1200" dirty="0" err="1">
                <a:solidFill>
                  <a:schemeClr val="tx1"/>
                </a:solidFill>
              </a:rPr>
              <a:t>DataFrame</a:t>
            </a:r>
            <a:r>
              <a:rPr lang="en-US" altLang="ko-KR" sz="1200" dirty="0">
                <a:solidFill>
                  <a:schemeClr val="tx1"/>
                </a:solidFill>
              </a:rPr>
              <a:t> / 2d </a:t>
            </a:r>
            <a:r>
              <a:rPr lang="en-US" altLang="ko-KR" sz="1200" dirty="0" err="1">
                <a:solidFill>
                  <a:schemeClr val="tx1"/>
                </a:solidFill>
              </a:rPr>
              <a:t>ndarray</a:t>
            </a:r>
            <a:r>
              <a:rPr lang="en-US" altLang="ko-KR" sz="1200" dirty="0">
                <a:solidFill>
                  <a:schemeClr val="tx1"/>
                </a:solidFill>
              </a:rPr>
              <a:t> input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83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를 생성하고 하나의 칼럼을 조회해 보면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타입으로 조회 되고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values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차원으로 관리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533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data type</a:t>
            </a:r>
            <a:endParaRPr lang="ko-KR" altLang="en-US" dirty="0"/>
          </a:p>
        </p:txBody>
      </p:sp>
      <p:pic>
        <p:nvPicPr>
          <p:cNvPr id="3778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96952"/>
            <a:ext cx="3476625" cy="358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97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value </a:t>
            </a:r>
            <a:r>
              <a:rPr lang="ko-KR" altLang="en-US" dirty="0" smtClean="0"/>
              <a:t>값을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타입으로 구성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data type</a:t>
            </a:r>
            <a:endParaRPr lang="ko-KR" altLang="en-US" dirty="0"/>
          </a:p>
        </p:txBody>
      </p:sp>
      <p:pic>
        <p:nvPicPr>
          <p:cNvPr id="374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3429000"/>
            <a:ext cx="428625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19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7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기본적으로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단위로 데이터를 관리함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536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 1 column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805002" y="3179545"/>
            <a:ext cx="1748292" cy="2712240"/>
            <a:chOff x="971600" y="2672858"/>
            <a:chExt cx="1944216" cy="3218511"/>
          </a:xfrm>
        </p:grpSpPr>
        <p:sp>
          <p:nvSpPr>
            <p:cNvPr id="7" name="직사각형 6"/>
            <p:cNvSpPr/>
            <p:nvPr/>
          </p:nvSpPr>
          <p:spPr>
            <a:xfrm>
              <a:off x="2267744" y="3645024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67744" y="4442825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67744" y="5243297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1600" y="4906231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76496" y="267285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1403648" y="3897762"/>
              <a:ext cx="360040" cy="195851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95736" y="3378578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64338" y="366247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4338" y="453394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2072" y="5390445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63745"/>
            <a:ext cx="291465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012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column</a:t>
            </a:r>
            <a:r>
              <a:rPr lang="ko-KR" altLang="en-US" dirty="0" smtClean="0"/>
              <a:t>단위로 리스트를 만들어서 </a:t>
            </a:r>
            <a:r>
              <a:rPr lang="en-US" altLang="ko-KR" dirty="0" smtClean="0"/>
              <a:t>zip</a:t>
            </a:r>
            <a:r>
              <a:rPr lang="ko-KR" altLang="en-US" dirty="0" smtClean="0"/>
              <a:t>을 이용해서 순서쌍을 만들고 데이터를 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</a:t>
            </a:r>
            <a:r>
              <a:rPr lang="en-US" altLang="ko-KR" dirty="0"/>
              <a:t> </a:t>
            </a:r>
            <a:r>
              <a:rPr lang="en-US" altLang="ko-KR" dirty="0" smtClean="0"/>
              <a:t>list/tuple</a:t>
            </a:r>
            <a:endParaRPr lang="ko-KR" altLang="en-US" dirty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24944"/>
            <a:ext cx="5513065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83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column</a:t>
            </a:r>
            <a:r>
              <a:rPr lang="ko-KR" altLang="en-US" dirty="0" smtClean="0"/>
              <a:t>단위로 리스트를 만들어서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에 대입해서  데이터를 생성하면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columns </a:t>
            </a:r>
            <a:r>
              <a:rPr lang="ko-KR" altLang="en-US" dirty="0" smtClean="0"/>
              <a:t>명으로 들어감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</a:t>
            </a:r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21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149572"/>
            <a:ext cx="3672408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01959"/>
            <a:ext cx="381000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497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/>
              <a:t>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columns </a:t>
            </a:r>
            <a:r>
              <a:rPr lang="ko-KR" altLang="en-US" dirty="0" smtClean="0"/>
              <a:t>정의한 순서대로 저장됨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추가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순서</a:t>
            </a:r>
            <a:endParaRPr lang="ko-KR" altLang="en-US" dirty="0"/>
          </a:p>
        </p:txBody>
      </p:sp>
      <p:pic>
        <p:nvPicPr>
          <p:cNvPr id="316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429000"/>
            <a:ext cx="470535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22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첫번째와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행과 </a:t>
            </a:r>
            <a:r>
              <a:rPr lang="ko-KR" altLang="en-US" dirty="0" err="1" smtClean="0"/>
              <a:t>두번째와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세번째</a:t>
            </a:r>
            <a:r>
              <a:rPr lang="ko-KR" altLang="en-US" dirty="0" smtClean="0"/>
              <a:t> 열로 접근</a:t>
            </a:r>
            <a:endParaRPr lang="en-US" altLang="ko-KR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행렬로 구분 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841199" y="3717032"/>
            <a:ext cx="2259193" cy="1726067"/>
            <a:chOff x="827582" y="3284984"/>
            <a:chExt cx="3504391" cy="2820625"/>
          </a:xfrm>
        </p:grpSpPr>
        <p:grpSp>
          <p:nvGrpSpPr>
            <p:cNvPr id="5" name="그룹 4"/>
            <p:cNvGrpSpPr/>
            <p:nvPr/>
          </p:nvGrpSpPr>
          <p:grpSpPr>
            <a:xfrm>
              <a:off x="1883701" y="3994031"/>
              <a:ext cx="2448272" cy="2088232"/>
              <a:chOff x="3295328" y="3356992"/>
              <a:chExt cx="2743200" cy="2743200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[0,0]</a:t>
                </a:r>
                <a:endParaRPr lang="ko-KR" altLang="en-US" sz="800" b="1" dirty="0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[0,1]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[0,2]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[1,0]</a:t>
                </a:r>
                <a:endParaRPr lang="ko-KR" altLang="en-US" sz="800" b="1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209728" y="42713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[1,1]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[1,2]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32953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[2,0]</a:t>
                </a:r>
                <a:endParaRPr lang="ko-KR" altLang="en-US" sz="800" b="1" dirty="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2097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[2,1]</a:t>
                </a:r>
                <a:endParaRPr lang="ko-KR" altLang="en-US" sz="8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1241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[2,2]</a:t>
                </a:r>
                <a:endParaRPr lang="ko-KR" altLang="en-US" sz="800" b="1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62410"/>
            <a:ext cx="27432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09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r>
              <a:rPr lang="ko-KR" altLang="en-US" dirty="0" smtClean="0"/>
              <a:t>를 이용해서 생성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27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행</a:t>
            </a:r>
            <a:r>
              <a:rPr lang="en-US" altLang="ko-KR" dirty="0" smtClean="0"/>
              <a:t>(index)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열</a:t>
            </a:r>
            <a:r>
              <a:rPr lang="en-US" altLang="ko-KR" dirty="0" smtClean="0"/>
              <a:t>(column)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541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Series 1</a:t>
            </a:r>
            <a:r>
              <a:rPr lang="ko-KR" altLang="en-US" dirty="0" smtClean="0"/>
              <a:t>개로 생성</a:t>
            </a:r>
            <a:endParaRPr lang="ko-KR" altLang="en-US" dirty="0"/>
          </a:p>
        </p:txBody>
      </p:sp>
      <p:pic>
        <p:nvPicPr>
          <p:cNvPr id="308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7" y="2996952"/>
            <a:ext cx="5457825" cy="342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27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list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칼</a:t>
            </a:r>
            <a:r>
              <a:rPr lang="ko-KR" altLang="en-US" dirty="0"/>
              <a:t>럼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list(Series)</a:t>
            </a:r>
            <a:endParaRPr lang="ko-KR" altLang="en-US" dirty="0"/>
          </a:p>
        </p:txBody>
      </p:sp>
      <p:pic>
        <p:nvPicPr>
          <p:cNvPr id="309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740" y="3284984"/>
            <a:ext cx="549592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40152" y="3429000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로 생성시 행과 열이 바뀌므로 주의해야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53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으로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columns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543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(Series) 1 </a:t>
            </a:r>
            <a:endParaRPr lang="ko-KR" altLang="en-US" dirty="0"/>
          </a:p>
        </p:txBody>
      </p:sp>
      <p:pic>
        <p:nvPicPr>
          <p:cNvPr id="385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005" y="3573016"/>
            <a:ext cx="360997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39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으로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columns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544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(Series) 2 </a:t>
            </a:r>
            <a:endParaRPr lang="ko-KR" altLang="en-US" dirty="0"/>
          </a:p>
        </p:txBody>
      </p:sp>
      <p:pic>
        <p:nvPicPr>
          <p:cNvPr id="386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96952"/>
            <a:ext cx="704850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52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comprehension</a:t>
            </a:r>
            <a:r>
              <a:rPr lang="ko-KR" altLang="en-US" dirty="0" smtClean="0"/>
              <a:t>을 이용해서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columns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545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dict</a:t>
            </a:r>
            <a:r>
              <a:rPr lang="en-US" altLang="ko-KR" dirty="0"/>
              <a:t> </a:t>
            </a:r>
            <a:r>
              <a:rPr lang="en-US" altLang="ko-KR" dirty="0" smtClean="0"/>
              <a:t>comprehension </a:t>
            </a:r>
            <a:endParaRPr lang="ko-KR" altLang="en-US" dirty="0"/>
          </a:p>
        </p:txBody>
      </p:sp>
      <p:pic>
        <p:nvPicPr>
          <p:cNvPr id="387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1" y="3140968"/>
            <a:ext cx="673417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49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Index/columns </a:t>
            </a:r>
            <a:r>
              <a:rPr lang="ko-KR" altLang="en-US" dirty="0" smtClean="0"/>
              <a:t>대체하기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14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의 원소는 변경이 불가하지만 전체를 대체할 수 있음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547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index </a:t>
            </a:r>
            <a:r>
              <a:rPr lang="ko-KR" altLang="en-US" dirty="0" smtClean="0"/>
              <a:t>대체</a:t>
            </a:r>
            <a:endParaRPr lang="ko-KR" altLang="en-US" dirty="0"/>
          </a:p>
        </p:txBody>
      </p:sp>
      <p:pic>
        <p:nvPicPr>
          <p:cNvPr id="322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27176"/>
            <a:ext cx="3971925" cy="3525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3888432" cy="4144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94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행에 이름을 부여</a:t>
            </a:r>
            <a:r>
              <a:rPr lang="en-US" altLang="ko-KR" dirty="0" smtClean="0"/>
              <a:t>(index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548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: index</a:t>
            </a:r>
            <a:r>
              <a:rPr lang="ko-KR" altLang="en-US" dirty="0" smtClean="0"/>
              <a:t> 이름 부여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374111" y="361545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16" y="2852935"/>
            <a:ext cx="3962400" cy="348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639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기본적으로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명을 추가를 할 수 있지만 실제는 </a:t>
            </a:r>
            <a:r>
              <a:rPr lang="ko-KR" altLang="en-US" dirty="0" err="1" smtClean="0"/>
              <a:t>칼럼명이</a:t>
            </a:r>
            <a:r>
              <a:rPr lang="ko-KR" altLang="en-US" dirty="0" smtClean="0"/>
              <a:t> 대체되는 것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549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: column </a:t>
            </a:r>
            <a:r>
              <a:rPr lang="ko-KR" altLang="en-US" dirty="0" smtClean="0"/>
              <a:t>명 변경 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805002" y="3179545"/>
            <a:ext cx="1748292" cy="2712240"/>
            <a:chOff x="971600" y="2672858"/>
            <a:chExt cx="1944216" cy="3218511"/>
          </a:xfrm>
        </p:grpSpPr>
        <p:sp>
          <p:nvSpPr>
            <p:cNvPr id="7" name="직사각형 6"/>
            <p:cNvSpPr/>
            <p:nvPr/>
          </p:nvSpPr>
          <p:spPr>
            <a:xfrm>
              <a:off x="2267744" y="3645024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67744" y="4442825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67744" y="5243297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1600" y="4906231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76496" y="2672858"/>
              <a:ext cx="576064" cy="43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1403648" y="3897762"/>
              <a:ext cx="360040" cy="195851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95736" y="3378578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64338" y="366247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4338" y="453394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2072" y="5390445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395430"/>
            <a:ext cx="23622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771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행과 열의 인덱스를 지정하면 실제 값에 접근해서 보여줌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값 </a:t>
            </a:r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73016"/>
            <a:ext cx="28479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198916" y="4215771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[0,0]</a:t>
            </a:r>
            <a:endParaRPr lang="ko-KR" altLang="en-US" sz="800" b="1" dirty="0"/>
          </a:p>
        </p:txBody>
      </p:sp>
      <p:sp>
        <p:nvSpPr>
          <p:cNvPr id="18" name="직사각형 17"/>
          <p:cNvSpPr/>
          <p:nvPr/>
        </p:nvSpPr>
        <p:spPr>
          <a:xfrm>
            <a:off x="6745841" y="4215771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[0,1]</a:t>
            </a:r>
            <a:endParaRPr lang="ko-KR" altLang="en-US" sz="800" b="1" dirty="0"/>
          </a:p>
        </p:txBody>
      </p:sp>
      <p:sp>
        <p:nvSpPr>
          <p:cNvPr id="19" name="직사각형 18"/>
          <p:cNvSpPr/>
          <p:nvPr/>
        </p:nvSpPr>
        <p:spPr>
          <a:xfrm>
            <a:off x="7292765" y="4215771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[0,2]</a:t>
            </a:r>
            <a:endParaRPr lang="ko-KR" altLang="en-US" sz="800" b="1" dirty="0"/>
          </a:p>
        </p:txBody>
      </p:sp>
      <p:sp>
        <p:nvSpPr>
          <p:cNvPr id="20" name="직사각형 19"/>
          <p:cNvSpPr/>
          <p:nvPr/>
        </p:nvSpPr>
        <p:spPr>
          <a:xfrm>
            <a:off x="6198916" y="4580372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[1,0]</a:t>
            </a:r>
            <a:endParaRPr lang="ko-KR" altLang="en-US" sz="800" b="1" dirty="0"/>
          </a:p>
        </p:txBody>
      </p:sp>
      <p:sp>
        <p:nvSpPr>
          <p:cNvPr id="21" name="직사각형 20"/>
          <p:cNvSpPr/>
          <p:nvPr/>
        </p:nvSpPr>
        <p:spPr>
          <a:xfrm>
            <a:off x="6745841" y="4580372"/>
            <a:ext cx="546925" cy="3646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[1,1]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92765" y="4580372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[1,2]</a:t>
            </a:r>
            <a:endParaRPr lang="ko-KR" altLang="en-US" sz="800" b="1" dirty="0"/>
          </a:p>
        </p:txBody>
      </p:sp>
      <p:sp>
        <p:nvSpPr>
          <p:cNvPr id="23" name="직사각형 22"/>
          <p:cNvSpPr/>
          <p:nvPr/>
        </p:nvSpPr>
        <p:spPr>
          <a:xfrm>
            <a:off x="6198916" y="4944973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[2,0]</a:t>
            </a:r>
            <a:endParaRPr lang="ko-KR" altLang="en-US" sz="800" b="1" dirty="0"/>
          </a:p>
        </p:txBody>
      </p:sp>
      <p:sp>
        <p:nvSpPr>
          <p:cNvPr id="24" name="직사각형 23"/>
          <p:cNvSpPr/>
          <p:nvPr/>
        </p:nvSpPr>
        <p:spPr>
          <a:xfrm>
            <a:off x="6745841" y="4944973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[2,1]</a:t>
            </a:r>
            <a:endParaRPr lang="ko-KR" altLang="en-US" sz="800" b="1" dirty="0"/>
          </a:p>
        </p:txBody>
      </p:sp>
      <p:sp>
        <p:nvSpPr>
          <p:cNvPr id="25" name="직사각형 24"/>
          <p:cNvSpPr/>
          <p:nvPr/>
        </p:nvSpPr>
        <p:spPr>
          <a:xfrm>
            <a:off x="7292765" y="4944973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[2,2]</a:t>
            </a:r>
            <a:endParaRPr lang="ko-KR" altLang="en-US" sz="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491130" y="4578702"/>
            <a:ext cx="772129" cy="43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Row : </a:t>
            </a:r>
            <a:r>
              <a:rPr lang="ko-KR" altLang="en-US" sz="800" dirty="0" smtClean="0"/>
              <a:t>행</a:t>
            </a:r>
            <a:endParaRPr lang="ko-KR" alt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6666769" y="3844377"/>
            <a:ext cx="1075496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Column: </a:t>
            </a:r>
            <a:r>
              <a:rPr lang="ko-KR" altLang="en-US" sz="800" dirty="0" smtClean="0"/>
              <a:t>열</a:t>
            </a:r>
            <a:endParaRPr lang="ko-KR" alt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5973712" y="4301345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0</a:t>
            </a:r>
            <a:endParaRPr lang="ko-KR" alt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973712" y="4669997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5973712" y="5047170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6329529" y="4028696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0</a:t>
            </a:r>
            <a:endParaRPr lang="ko-KR" alt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6842358" y="4028696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7429496" y="4028696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7737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검</a:t>
            </a:r>
            <a:r>
              <a:rPr lang="ko-KR" altLang="en-US" dirty="0"/>
              <a:t>색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79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칼럼명으로</a:t>
            </a:r>
            <a:r>
              <a:rPr lang="ko-KR" altLang="en-US" dirty="0" smtClean="0"/>
              <a:t> 조회하면 칼럼단위로 조회가 가능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551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칼럼명으로</a:t>
            </a:r>
            <a:r>
              <a:rPr lang="ko-KR" altLang="en-US" dirty="0" smtClean="0"/>
              <a:t> 조회</a:t>
            </a:r>
            <a:endParaRPr lang="ko-KR" altLang="en-US" dirty="0"/>
          </a:p>
        </p:txBody>
      </p:sp>
      <p:pic>
        <p:nvPicPr>
          <p:cNvPr id="3184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01008"/>
            <a:ext cx="38481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84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140968"/>
            <a:ext cx="248602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8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행에 이름을 부여</a:t>
            </a:r>
            <a:r>
              <a:rPr lang="en-US" altLang="ko-KR" dirty="0" smtClean="0"/>
              <a:t>(index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552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행 이름 부여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374111" y="361545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16" y="2852935"/>
            <a:ext cx="3962400" cy="348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870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객체의 속성에 접근하는 것처럼 칼럼이름을 속성으로 표시해서 접근해 데이터 검색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553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속성형식 조회</a:t>
            </a:r>
            <a:endParaRPr lang="ko-KR" altLang="en-US" dirty="0"/>
          </a:p>
        </p:txBody>
      </p:sp>
      <p:pic>
        <p:nvPicPr>
          <p:cNvPr id="357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140968"/>
            <a:ext cx="385762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77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단일 열을 인덱스 </a:t>
            </a:r>
            <a:r>
              <a:rPr lang="ko-KR" altLang="en-US" dirty="0"/>
              <a:t>방식</a:t>
            </a:r>
            <a:r>
              <a:rPr lang="en-US" altLang="ko-KR" dirty="0"/>
              <a:t>([ </a:t>
            </a:r>
            <a:r>
              <a:rPr lang="en-US" altLang="ko-KR" dirty="0" smtClean="0"/>
              <a:t> </a:t>
            </a:r>
            <a:r>
              <a:rPr lang="en-US" altLang="ko-KR" dirty="0"/>
              <a:t>])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554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: column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374111" y="3517741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147872" y="4015493"/>
            <a:ext cx="1062180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27717"/>
            <a:ext cx="3810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183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멀티 열은  </a:t>
            </a:r>
            <a:r>
              <a:rPr lang="ko-KR" altLang="en-US" dirty="0" err="1" smtClean="0"/>
              <a:t>슬라이스</a:t>
            </a:r>
            <a:r>
              <a:rPr lang="ko-KR" altLang="en-US" dirty="0" smtClean="0"/>
              <a:t> 방식</a:t>
            </a:r>
            <a:r>
              <a:rPr lang="en-US" altLang="ko-KR" dirty="0" smtClean="0"/>
              <a:t>(</a:t>
            </a:r>
            <a:r>
              <a:rPr lang="en-US" altLang="ko-KR" dirty="0"/>
              <a:t>[ </a:t>
            </a:r>
            <a:r>
              <a:rPr lang="en-US" altLang="ko-KR" dirty="0" smtClean="0"/>
              <a:t>[ , ] ])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 smtClean="0"/>
              <a:t>을 사용하지만 </a:t>
            </a:r>
            <a:r>
              <a:rPr lang="ko-KR" altLang="en-US" dirty="0" err="1" smtClean="0"/>
              <a:t>칼럼명을</a:t>
            </a:r>
            <a:r>
              <a:rPr lang="ko-KR" altLang="en-US" dirty="0" smtClean="0"/>
              <a:t> 리스트로 작성해서 검색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555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: multi column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118363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892123" y="3928540"/>
            <a:ext cx="2141487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3743325" cy="3821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517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논리식 접근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논리식을 표현하면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일 경우 출력됨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557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논리식</a:t>
            </a:r>
            <a:endParaRPr lang="ko-KR" altLang="en-US" dirty="0"/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994" y="2708920"/>
            <a:ext cx="5353050" cy="362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24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r>
              <a:rPr lang="en-US" altLang="ko-KR" dirty="0"/>
              <a:t> Fancy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3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[[“</a:t>
            </a:r>
            <a:r>
              <a:rPr lang="ko-KR" altLang="en-US" dirty="0" smtClean="0"/>
              <a:t>칼럼 위치</a:t>
            </a:r>
            <a:r>
              <a:rPr lang="en-US" altLang="ko-KR" dirty="0" smtClean="0"/>
              <a:t>”]]</a:t>
            </a:r>
            <a:r>
              <a:rPr lang="ko-KR" altLang="en-US" dirty="0" smtClean="0"/>
              <a:t>로 조회하면  칼럼 기준으로 접근해서 데이터 검색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559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칼럼위</a:t>
            </a:r>
            <a:r>
              <a:rPr lang="ko-KR" altLang="en-US" dirty="0"/>
              <a:t>치</a:t>
            </a:r>
          </a:p>
        </p:txBody>
      </p:sp>
      <p:pic>
        <p:nvPicPr>
          <p:cNvPr id="355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636912"/>
            <a:ext cx="4029075" cy="392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27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배열계산시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값과 계산시 크기가 작은 것을 동일한 크</a:t>
            </a:r>
            <a:r>
              <a:rPr lang="ko-KR" altLang="en-US" dirty="0"/>
              <a:t>기</a:t>
            </a:r>
            <a:r>
              <a:rPr lang="ko-KR" altLang="en-US" dirty="0" smtClean="0"/>
              <a:t>로 계산되도록 확산이 발생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배열 </a:t>
            </a:r>
            <a:r>
              <a:rPr lang="ko-KR" altLang="en-US" dirty="0"/>
              <a:t>값 바꾸기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Broadcasting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4293096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</a:t>
            </a:r>
            <a:r>
              <a:rPr lang="en-US" altLang="ko-KR" dirty="0" err="1" smtClean="0"/>
              <a:t>pl</a:t>
            </a:r>
            <a:r>
              <a:rPr lang="en-US" altLang="ko-KR" dirty="0" smtClean="0"/>
              <a:t>[2:5]</a:t>
            </a:r>
            <a:r>
              <a:rPr lang="ko-KR" altLang="en-US" dirty="0" smtClean="0"/>
              <a:t>는 원소가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개에 스칼라 값인 </a:t>
            </a:r>
            <a:r>
              <a:rPr lang="en-US" altLang="ko-KR" dirty="0" smtClean="0"/>
              <a:t>42</a:t>
            </a:r>
            <a:r>
              <a:rPr lang="ko-KR" altLang="en-US" dirty="0" smtClean="0"/>
              <a:t>를 할당했지만</a:t>
            </a:r>
            <a:endParaRPr lang="en-US" altLang="ko-KR" dirty="0" smtClean="0"/>
          </a:p>
          <a:p>
            <a:r>
              <a:rPr lang="en-US" altLang="ko-KR" dirty="0" smtClean="0"/>
              <a:t>[42,42,42]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인식하여 처리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356992"/>
            <a:ext cx="2952328" cy="241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42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여러 개의 칼럼</a:t>
            </a:r>
            <a:r>
              <a:rPr lang="en-US" altLang="ko-KR" dirty="0" smtClean="0"/>
              <a:t>([[</a:t>
            </a:r>
            <a:r>
              <a:rPr lang="ko-KR" altLang="en-US" dirty="0" smtClean="0"/>
              <a:t>칼럼위치</a:t>
            </a:r>
            <a:r>
              <a:rPr lang="en-US" altLang="ko-KR" dirty="0" smtClean="0"/>
              <a:t>]])</a:t>
            </a:r>
            <a:r>
              <a:rPr lang="ko-KR" altLang="en-US" dirty="0" smtClean="0"/>
              <a:t>을 기준으로 접근해서 데이터 검색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560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여러개</a:t>
            </a:r>
            <a:r>
              <a:rPr lang="ko-KR" altLang="en-US" dirty="0" smtClean="0"/>
              <a:t> 칼럼위</a:t>
            </a:r>
            <a:r>
              <a:rPr lang="ko-KR" altLang="en-US" dirty="0"/>
              <a:t>치</a:t>
            </a:r>
          </a:p>
        </p:txBody>
      </p:sp>
      <p:pic>
        <p:nvPicPr>
          <p:cNvPr id="356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80928"/>
            <a:ext cx="3829050" cy="389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47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 smtClean="0"/>
              <a:t>함수 </a:t>
            </a:r>
            <a:r>
              <a:rPr lang="ko-KR" altLang="en-US" dirty="0"/>
              <a:t>및 </a:t>
            </a:r>
            <a:r>
              <a:rPr lang="ko-KR" altLang="en-US" dirty="0" err="1"/>
              <a:t>메소드</a:t>
            </a:r>
            <a:r>
              <a:rPr lang="ko-KR" altLang="en-US" dirty="0"/>
              <a:t> 처리</a:t>
            </a:r>
          </a:p>
        </p:txBody>
      </p:sp>
    </p:spTree>
    <p:extLst>
      <p:ext uri="{BB962C8B-B14F-4D97-AF65-F5344CB8AC3E}">
        <p14:creationId xmlns:p14="http://schemas.microsoft.com/office/powerpoint/2010/main" val="124513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동일 규칙 함수나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지원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6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Pandas</a:t>
            </a:r>
            <a:r>
              <a:rPr lang="ko-KR" altLang="en-US" dirty="0" smtClean="0"/>
              <a:t>도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동일 이름으로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마다 정의되어있고 처리 방식도 유사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563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</a:t>
            </a:r>
            <a:r>
              <a:rPr lang="ko-KR" altLang="en-US" dirty="0"/>
              <a:t>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3573016"/>
            <a:ext cx="2736304" cy="2232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Series class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메소</a:t>
            </a:r>
            <a:r>
              <a:rPr lang="ko-KR" altLang="en-US" dirty="0" err="1">
                <a:solidFill>
                  <a:schemeClr val="tx1"/>
                </a:solidFill>
              </a:rPr>
              <a:t>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44008" y="3548675"/>
            <a:ext cx="2736304" cy="2232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DataFrame</a:t>
            </a:r>
            <a:r>
              <a:rPr lang="en-US" altLang="ko-KR" dirty="0" smtClean="0">
                <a:solidFill>
                  <a:schemeClr val="tx1"/>
                </a:solidFill>
              </a:rPr>
              <a:t> class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메소</a:t>
            </a:r>
            <a:r>
              <a:rPr lang="ko-KR" altLang="en-US" dirty="0" err="1">
                <a:solidFill>
                  <a:schemeClr val="tx1"/>
                </a:solidFill>
              </a:rPr>
              <a:t>드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5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벗어나면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564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No Index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2708920"/>
            <a:ext cx="589597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81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벗어나도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발생하지 않으려면 </a:t>
            </a:r>
            <a:r>
              <a:rPr lang="en-US" altLang="ko-KR" dirty="0" smtClean="0"/>
              <a:t>get()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범위를 초과할 경우 사용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565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get()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140968"/>
            <a:ext cx="4104456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72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벗어나면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566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ko-KR" altLang="en-US" dirty="0" smtClean="0"/>
              <a:t> 조회 </a:t>
            </a:r>
            <a:r>
              <a:rPr lang="en-US" altLang="ko-KR" dirty="0" smtClean="0"/>
              <a:t>: No Index</a:t>
            </a:r>
            <a:endParaRPr lang="ko-KR" altLang="en-US" dirty="0"/>
          </a:p>
        </p:txBody>
      </p:sp>
      <p:pic>
        <p:nvPicPr>
          <p:cNvPr id="359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2780928"/>
            <a:ext cx="458152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23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벗어나도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발생하지 않으려면 </a:t>
            </a:r>
            <a:r>
              <a:rPr lang="en-US" altLang="ko-KR" dirty="0" smtClean="0"/>
              <a:t>get()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범위를 초과할 경우 사용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567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ko-KR" altLang="en-US" dirty="0" smtClean="0"/>
              <a:t> 조회 </a:t>
            </a:r>
            <a:r>
              <a:rPr lang="en-US" altLang="ko-KR" dirty="0" smtClean="0"/>
              <a:t>: get()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3584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396240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940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 복사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96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Serise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색인은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를 보여주므로 별도의 복사본이 필요한 경우 반드시 </a:t>
            </a:r>
            <a:r>
              <a:rPr lang="en-US" altLang="ko-KR" dirty="0" smtClean="0"/>
              <a:t>copy</a:t>
            </a:r>
            <a:r>
              <a:rPr lang="ko-KR" altLang="en-US" dirty="0" smtClean="0"/>
              <a:t>해서 사용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569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복사본을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만들고 갱신처리</a:t>
            </a:r>
            <a:endParaRPr lang="ko-KR" altLang="en-US" dirty="0"/>
          </a:p>
        </p:txBody>
      </p:sp>
      <p:pic>
        <p:nvPicPr>
          <p:cNvPr id="380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6952"/>
            <a:ext cx="32385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9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11226"/>
            <a:ext cx="32480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635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</a:t>
            </a:r>
            <a:r>
              <a:rPr lang="ko-KR" altLang="en-US" dirty="0" smtClean="0"/>
              <a:t>차원 배열 처리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5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copy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생성하면 다른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생성되지만 값을 비교</a:t>
            </a:r>
            <a:r>
              <a:rPr lang="en-US" altLang="ko-KR" dirty="0" smtClean="0"/>
              <a:t>(==)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인스턴스비교</a:t>
            </a:r>
            <a:r>
              <a:rPr lang="en-US" altLang="ko-KR" dirty="0" smtClean="0"/>
              <a:t>(is)</a:t>
            </a:r>
            <a:r>
              <a:rPr lang="ko-KR" altLang="en-US" dirty="0" smtClean="0"/>
              <a:t>는 다른 결과가 나옴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570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카피 후 생성 </a:t>
            </a:r>
            <a:r>
              <a:rPr lang="en-US" altLang="ko-KR" dirty="0" smtClean="0"/>
              <a:t>: copy</a:t>
            </a:r>
            <a:endParaRPr lang="ko-KR" altLang="en-US" dirty="0"/>
          </a:p>
        </p:txBody>
      </p:sp>
      <p:pic>
        <p:nvPicPr>
          <p:cNvPr id="366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864" y="3284984"/>
            <a:ext cx="581977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88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copy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생성하면 다른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생성되지만 값을 비교</a:t>
            </a:r>
            <a:r>
              <a:rPr lang="en-US" altLang="ko-KR" dirty="0" smtClean="0"/>
              <a:t>(==)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인스턴스비교</a:t>
            </a:r>
            <a:r>
              <a:rPr lang="en-US" altLang="ko-KR" dirty="0" smtClean="0"/>
              <a:t>(is)</a:t>
            </a:r>
            <a:r>
              <a:rPr lang="ko-KR" altLang="en-US" dirty="0" smtClean="0"/>
              <a:t>는 다른 결과가 나옴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571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카피 후 생성 </a:t>
            </a:r>
            <a:r>
              <a:rPr lang="en-US" altLang="ko-KR" dirty="0" smtClean="0"/>
              <a:t>: copy</a:t>
            </a:r>
            <a:endParaRPr lang="ko-KR" altLang="en-US" dirty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2852936"/>
            <a:ext cx="6336704" cy="3774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7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5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하나의 칼럼을 기준으로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화해서 칼럼들에 대한 연산 처리</a:t>
            </a:r>
            <a:endParaRPr lang="en-US" altLang="ko-KR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573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803966"/>
              </p:ext>
            </p:extLst>
          </p:nvPr>
        </p:nvGraphicFramePr>
        <p:xfrm>
          <a:off x="2123728" y="3224394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591028"/>
              </p:ext>
            </p:extLst>
          </p:nvPr>
        </p:nvGraphicFramePr>
        <p:xfrm>
          <a:off x="2123728" y="5200985"/>
          <a:ext cx="1584176" cy="1080169"/>
        </p:xfrm>
        <a:graphic>
          <a:graphicData uri="http://schemas.openxmlformats.org/drawingml/2006/table">
            <a:tbl>
              <a:tblPr/>
              <a:tblGrid>
                <a:gridCol w="576064"/>
                <a:gridCol w="504056"/>
                <a:gridCol w="504056"/>
              </a:tblGrid>
              <a:tr h="317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/>
                      </a:r>
                      <a:br>
                        <a:rPr lang="en-US" sz="800" b="1" dirty="0">
                          <a:effectLst/>
                        </a:rPr>
                      </a:br>
                      <a:endParaRPr 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 smtClean="0">
                          <a:effectLst/>
                        </a:rPr>
                        <a:t>one</a:t>
                      </a:r>
                      <a:endParaRPr 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2601492" y="4520538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731036"/>
              </p:ext>
            </p:extLst>
          </p:nvPr>
        </p:nvGraphicFramePr>
        <p:xfrm>
          <a:off x="5508104" y="3257652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" name="아래쪽 화살표 9"/>
          <p:cNvSpPr/>
          <p:nvPr/>
        </p:nvSpPr>
        <p:spPr>
          <a:xfrm>
            <a:off x="5985868" y="4553796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477235"/>
              </p:ext>
            </p:extLst>
          </p:nvPr>
        </p:nvGraphicFramePr>
        <p:xfrm>
          <a:off x="5508104" y="5322912"/>
          <a:ext cx="1656186" cy="914400"/>
        </p:xfrm>
        <a:graphic>
          <a:graphicData uri="http://schemas.openxmlformats.org/drawingml/2006/table">
            <a:tbl>
              <a:tblPr/>
              <a:tblGrid>
                <a:gridCol w="552062"/>
                <a:gridCol w="552062"/>
                <a:gridCol w="552062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12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Apply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08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Apply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내부 함수를 모든 원소에 대해 계산을 처리함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575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모든 원소에 적용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99573" y="3642358"/>
            <a:ext cx="3000490" cy="2384905"/>
            <a:chOff x="4198004" y="3369454"/>
            <a:chExt cx="3936594" cy="2945896"/>
          </a:xfrm>
        </p:grpSpPr>
        <p:sp>
          <p:nvSpPr>
            <p:cNvPr id="7" name="직사각형 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1" name="오른쪽 중괄호 20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19672" y="2708920"/>
            <a:ext cx="583264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df.apply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func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79912" y="44118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Apply </a:t>
            </a:r>
            <a:r>
              <a:rPr lang="ko-KR" altLang="en-US" sz="1400" dirty="0" err="1" smtClean="0"/>
              <a:t>메소드</a:t>
            </a:r>
            <a:endParaRPr lang="ko-KR" alt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635896" y="547615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func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df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원소값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넣어 전체 값을 전환</a:t>
            </a:r>
            <a:endParaRPr lang="ko-KR" altLang="en-US" sz="1400" dirty="0"/>
          </a:p>
        </p:txBody>
      </p:sp>
      <p:sp>
        <p:nvSpPr>
          <p:cNvPr id="29" name="아래쪽 화살표 28"/>
          <p:cNvSpPr/>
          <p:nvPr/>
        </p:nvSpPr>
        <p:spPr>
          <a:xfrm rot="16200000">
            <a:off x="4572000" y="4581128"/>
            <a:ext cx="484632" cy="946917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5580112" y="3681254"/>
            <a:ext cx="3000490" cy="2384905"/>
            <a:chOff x="4198004" y="3369454"/>
            <a:chExt cx="3936594" cy="2945896"/>
          </a:xfrm>
        </p:grpSpPr>
        <p:sp>
          <p:nvSpPr>
            <p:cNvPr id="31" name="직사각형 30"/>
            <p:cNvSpPr/>
            <p:nvPr/>
          </p:nvSpPr>
          <p:spPr>
            <a:xfrm>
              <a:off x="6087386" y="4389103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99652" y="4389103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087386" y="5061409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799652" y="5061409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087386" y="5713772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799652" y="5713772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519457" y="4389103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19457" y="5061409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519457" y="5713772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오른쪽 중괄호 41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3" name="오른쪽 중괄호 42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344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/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16976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함수 사용하기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40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 그리기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578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</a:t>
            </a:r>
            <a:r>
              <a:rPr lang="en-US" altLang="ko-KR" dirty="0" smtClean="0"/>
              <a:t>eries</a:t>
            </a:r>
            <a:endParaRPr lang="ko-KR" altLang="en-US" dirty="0"/>
          </a:p>
        </p:txBody>
      </p:sp>
      <p:pic>
        <p:nvPicPr>
          <p:cNvPr id="3829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2936"/>
            <a:ext cx="341947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9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9" y="2852936"/>
            <a:ext cx="3816424" cy="362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73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 그리기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579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pic>
        <p:nvPicPr>
          <p:cNvPr id="384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35814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40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24944"/>
            <a:ext cx="4195464" cy="349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77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7</a:t>
            </a:r>
            <a:r>
              <a:rPr lang="ko-KR" altLang="en-US" sz="2800" dirty="0" smtClean="0"/>
              <a:t>*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배열을 정의하고 첫번째 열의 값을 </a:t>
            </a:r>
            <a:r>
              <a:rPr lang="en-US" altLang="ko-KR" sz="2800" dirty="0" smtClean="0"/>
              <a:t>99</a:t>
            </a:r>
            <a:r>
              <a:rPr lang="ko-KR" altLang="en-US" sz="2800" dirty="0" smtClean="0"/>
              <a:t>으로 변경</a:t>
            </a:r>
            <a:endParaRPr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다차원 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 열 조회</a:t>
            </a:r>
            <a:r>
              <a:rPr lang="en-US" altLang="ko-KR" dirty="0" smtClean="0"/>
              <a:t>/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589650"/>
            <a:ext cx="4794895" cy="393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38949" y="3046165"/>
            <a:ext cx="3231024" cy="30471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배열명</a:t>
            </a:r>
            <a:r>
              <a:rPr lang="en-US" altLang="ko-KR" sz="1400" dirty="0" smtClean="0">
                <a:solidFill>
                  <a:schemeClr val="tx1"/>
                </a:solidFill>
              </a:rPr>
              <a:t>[</a:t>
            </a:r>
            <a:r>
              <a:rPr lang="ko-KR" altLang="en-US" sz="1400" dirty="0" smtClean="0">
                <a:solidFill>
                  <a:schemeClr val="tx1"/>
                </a:solidFill>
              </a:rPr>
              <a:t>행접근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</a:rPr>
              <a:t> 열접근</a:t>
            </a:r>
            <a:r>
              <a:rPr lang="en-US" altLang="ko-KR" sz="1400" dirty="0" smtClean="0">
                <a:solidFill>
                  <a:schemeClr val="tx1"/>
                </a:solidFill>
              </a:rPr>
              <a:t>]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Slicing</a:t>
            </a:r>
            <a:r>
              <a:rPr lang="ko-KR" altLang="en-US" sz="1400" dirty="0" smtClean="0">
                <a:solidFill>
                  <a:schemeClr val="tx1"/>
                </a:solidFill>
              </a:rPr>
              <a:t>도 행접근과 열접근으로 별도로 할 수 있음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배열명</a:t>
            </a:r>
            <a:r>
              <a:rPr lang="en-US" altLang="ko-KR" sz="1400" dirty="0" smtClean="0">
                <a:solidFill>
                  <a:schemeClr val="tx1"/>
                </a:solidFill>
              </a:rPr>
              <a:t>[</a:t>
            </a:r>
            <a:r>
              <a:rPr lang="ko-KR" altLang="en-US" sz="1400" dirty="0" smtClean="0">
                <a:solidFill>
                  <a:schemeClr val="tx1"/>
                </a:solidFill>
              </a:rPr>
              <a:t> 행 슬라이싱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</a:rPr>
              <a:t> 열 슬라이싱</a:t>
            </a:r>
            <a:r>
              <a:rPr lang="en-US" altLang="ko-KR" sz="1400" dirty="0" smtClean="0">
                <a:solidFill>
                  <a:schemeClr val="tx1"/>
                </a:solidFill>
              </a:rPr>
              <a:t>]</a:t>
            </a:r>
            <a:r>
              <a:rPr lang="ko-KR" altLang="en-US" sz="1400" dirty="0" smtClean="0">
                <a:solidFill>
                  <a:schemeClr val="tx1"/>
                </a:solidFill>
              </a:rPr>
              <a:t> 으로 배열을 접근 가능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02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580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14348" y="1268760"/>
            <a:ext cx="7643866" cy="2374554"/>
          </a:xfrm>
        </p:spPr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en-US" altLang="ko-KR" dirty="0" smtClean="0"/>
              <a:t>Pandas Series</a:t>
            </a:r>
            <a:r>
              <a:rPr lang="en-US" altLang="ko-KR" dirty="0"/>
              <a:t>/</a:t>
            </a:r>
            <a:br>
              <a:rPr lang="en-US" altLang="ko-KR" dirty="0"/>
            </a:b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기초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25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변</a:t>
            </a:r>
            <a:r>
              <a:rPr lang="ko-KR" altLang="en-US" dirty="0"/>
              <a:t>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39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index, </a:t>
            </a:r>
            <a:r>
              <a:rPr lang="ko-KR" altLang="en-US" dirty="0" smtClean="0"/>
              <a:t>원소는 </a:t>
            </a:r>
            <a:r>
              <a:rPr lang="en-US" altLang="ko-KR" dirty="0" smtClean="0"/>
              <a:t>values</a:t>
            </a:r>
            <a:r>
              <a:rPr lang="ko-KR" altLang="en-US" dirty="0" smtClean="0"/>
              <a:t>에 보관됨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582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구조 속성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101594"/>
              </p:ext>
            </p:extLst>
          </p:nvPr>
        </p:nvGraphicFramePr>
        <p:xfrm>
          <a:off x="5292080" y="3150475"/>
          <a:ext cx="3672408" cy="2162608"/>
        </p:xfrm>
        <a:graphic>
          <a:graphicData uri="http://schemas.openxmlformats.org/drawingml/2006/table">
            <a:tbl>
              <a:tblPr/>
              <a:tblGrid>
                <a:gridCol w="979309"/>
                <a:gridCol w="2693099"/>
              </a:tblGrid>
              <a:tr h="266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95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effectLst/>
                        </a:rPr>
                        <a:t>Series </a:t>
                      </a:r>
                      <a:r>
                        <a:rPr lang="ko-KR" altLang="en-US" sz="1100" dirty="0" err="1" smtClean="0">
                          <a:effectLst/>
                        </a:rPr>
                        <a:t>인스턴스에</a:t>
                      </a:r>
                      <a:r>
                        <a:rPr lang="ko-KR" altLang="en-US" sz="1100" dirty="0" smtClean="0">
                          <a:effectLst/>
                        </a:rPr>
                        <a:t> 대한 이름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500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shape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DataFrame</a:t>
                      </a:r>
                      <a:r>
                        <a:rPr lang="ko-KR" altLang="en-US" sz="1100" dirty="0" smtClean="0">
                          <a:effectLst/>
                        </a:rPr>
                        <a:t>의 행렬 형태를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데이터 타입을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ndim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차원에 대한 정보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effectLst/>
                        </a:rPr>
                        <a:t> strides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데이터를 구성하는 총 </a:t>
                      </a:r>
                      <a:r>
                        <a:rPr lang="ko-KR" altLang="en-US" sz="1100" dirty="0" err="1" smtClean="0">
                          <a:effectLst/>
                        </a:rPr>
                        <a:t>갯수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index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생성된 행에 대한 </a:t>
                      </a:r>
                      <a:r>
                        <a:rPr lang="en-US" altLang="ko-KR" sz="1100" dirty="0" smtClean="0">
                          <a:effectLst/>
                        </a:rPr>
                        <a:t>index</a:t>
                      </a:r>
                      <a:r>
                        <a:rPr lang="ko-KR" altLang="en-US" sz="1100" dirty="0" smtClean="0">
                          <a:effectLst/>
                        </a:rPr>
                        <a:t>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실제 </a:t>
                      </a:r>
                      <a:r>
                        <a:rPr lang="en-US" altLang="ko-KR" sz="1100" dirty="0" smtClean="0">
                          <a:effectLst/>
                        </a:rPr>
                        <a:t>data</a:t>
                      </a:r>
                      <a:r>
                        <a:rPr lang="ko-KR" altLang="en-US" sz="1100" dirty="0" smtClean="0">
                          <a:effectLst/>
                        </a:rPr>
                        <a:t>를 </a:t>
                      </a:r>
                      <a:r>
                        <a:rPr lang="en-US" sz="1100" dirty="0" err="1" smtClean="0">
                          <a:effectLst/>
                        </a:rPr>
                        <a:t>Numpy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ko-KR" altLang="en-US" sz="1100" dirty="0" smtClean="0">
                          <a:effectLst/>
                        </a:rPr>
                        <a:t>로 변환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08920"/>
            <a:ext cx="4608512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14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원소의 개수는 타입 등 추가 정보를 보관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583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구조 속성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391205"/>
              </p:ext>
            </p:extLst>
          </p:nvPr>
        </p:nvGraphicFramePr>
        <p:xfrm>
          <a:off x="5076056" y="3284984"/>
          <a:ext cx="3960440" cy="2312369"/>
        </p:xfrm>
        <a:graphic>
          <a:graphicData uri="http://schemas.openxmlformats.org/drawingml/2006/table">
            <a:tbl>
              <a:tblPr/>
              <a:tblGrid>
                <a:gridCol w="720080"/>
                <a:gridCol w="3240360"/>
              </a:tblGrid>
              <a:tr h="34011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5885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원소들의 </a:t>
                      </a:r>
                      <a:r>
                        <a:rPr lang="ko-KR" altLang="en-US" sz="1100" dirty="0" err="1" smtClean="0">
                          <a:effectLst/>
                        </a:rPr>
                        <a:t>갯수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0161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Return the </a:t>
                      </a:r>
                      <a:r>
                        <a:rPr lang="en-US" sz="1100" dirty="0" err="1">
                          <a:effectLst/>
                        </a:rPr>
                        <a:t>ftypes</a:t>
                      </a:r>
                      <a:r>
                        <a:rPr lang="en-US" sz="1100" dirty="0">
                          <a:effectLst/>
                        </a:rPr>
                        <a:t> (indication of sparse/dense and </a:t>
                      </a:r>
                      <a:r>
                        <a:rPr lang="en-US" sz="1100" dirty="0" err="1">
                          <a:effectLst/>
                        </a:rPr>
                        <a:t>dtype</a:t>
                      </a:r>
                      <a:r>
                        <a:rPr lang="en-US" sz="1100" dirty="0">
                          <a:effectLst/>
                        </a:rPr>
                        <a:t>) in this object.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5885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axes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축을 접근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0161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empty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내부가 없으면 </a:t>
                      </a:r>
                      <a:r>
                        <a:rPr lang="en-US" altLang="ko-KR" sz="1100" dirty="0" smtClean="0">
                          <a:effectLst/>
                        </a:rPr>
                        <a:t>True  </a:t>
                      </a:r>
                      <a:r>
                        <a:rPr lang="ko-KR" altLang="en-US" sz="1100" dirty="0" smtClean="0">
                          <a:effectLst/>
                        </a:rPr>
                        <a:t>원소가 있으면 </a:t>
                      </a:r>
                      <a:r>
                        <a:rPr lang="en-US" altLang="ko-KR" sz="1100" dirty="0" smtClean="0">
                          <a:effectLst/>
                        </a:rPr>
                        <a:t>False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01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base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기본 데이터의 메모리를 공유하는 경우에는 기본 객체를 반환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94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212976"/>
            <a:ext cx="4248471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074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Axes(</a:t>
            </a:r>
            <a:r>
              <a:rPr lang="ko-KR" altLang="en-US" sz="2800" dirty="0" smtClean="0"/>
              <a:t>축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은 </a:t>
            </a:r>
            <a:r>
              <a:rPr lang="en-US" altLang="ko-KR" sz="2800" dirty="0" smtClean="0"/>
              <a:t>Index</a:t>
            </a:r>
            <a:r>
              <a:rPr lang="ko-KR" altLang="en-US" sz="2800" dirty="0" smtClean="0"/>
              <a:t>클래스에 대한 정보를 가지고 있고</a:t>
            </a:r>
            <a:r>
              <a:rPr lang="en-US" altLang="ko-KR" sz="2800" dirty="0" smtClean="0"/>
              <a:t>, index(0)</a:t>
            </a:r>
            <a:r>
              <a:rPr lang="ko-KR" altLang="en-US" sz="2800" dirty="0" smtClean="0"/>
              <a:t>에 대한 </a:t>
            </a:r>
            <a:r>
              <a:rPr lang="en-US" altLang="ko-KR" sz="2800" dirty="0" smtClean="0"/>
              <a:t>labels</a:t>
            </a:r>
            <a:r>
              <a:rPr lang="ko-KR" altLang="en-US" sz="2800" dirty="0" smtClean="0"/>
              <a:t>구성에 대한 축을 관리</a:t>
            </a:r>
            <a:endParaRPr lang="en-US" altLang="ko-KR" sz="28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584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attribute : a</a:t>
            </a:r>
            <a:r>
              <a:rPr lang="en-US" altLang="ko-KR" dirty="0" smtClean="0"/>
              <a:t>xes</a:t>
            </a:r>
            <a:endParaRPr lang="ko-KR" altLang="en-US" dirty="0"/>
          </a:p>
        </p:txBody>
      </p:sp>
      <p:pic>
        <p:nvPicPr>
          <p:cNvPr id="379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861048"/>
            <a:ext cx="33051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963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585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변환 속성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933561"/>
              </p:ext>
            </p:extLst>
          </p:nvPr>
        </p:nvGraphicFramePr>
        <p:xfrm>
          <a:off x="5076056" y="2996952"/>
          <a:ext cx="3456384" cy="1189113"/>
        </p:xfrm>
        <a:graphic>
          <a:graphicData uri="http://schemas.openxmlformats.org/drawingml/2006/table">
            <a:tbl>
              <a:tblPr/>
              <a:tblGrid>
                <a:gridCol w="628434"/>
                <a:gridCol w="2827950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57065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열을 변환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95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2636912"/>
            <a:ext cx="4176464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61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내부구조 </a:t>
            </a:r>
            <a:r>
              <a:rPr lang="ko-KR" altLang="en-US" dirty="0"/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145069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</a:t>
            </a:r>
            <a:r>
              <a:rPr lang="ko-KR" altLang="en-US" dirty="0" smtClean="0"/>
              <a:t>제공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7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blocks, ix, </a:t>
            </a:r>
            <a:r>
              <a:rPr lang="en-US" altLang="ko-KR" dirty="0" err="1" smtClean="0"/>
              <a:t>iat,at,iloc,loc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다양한 접근 방안을 제공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588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</a:t>
            </a:r>
            <a:r>
              <a:rPr lang="ko-KR" altLang="en-US" dirty="0" smtClean="0"/>
              <a:t>제공</a:t>
            </a:r>
            <a:endParaRPr lang="ko-KR" altLang="en-US" dirty="0"/>
          </a:p>
        </p:txBody>
      </p:sp>
      <p:pic>
        <p:nvPicPr>
          <p:cNvPr id="3624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2636912"/>
            <a:ext cx="6181725" cy="3839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9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: block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22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비교연산 처리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2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변환처리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590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 변환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 blocks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683568" y="2997493"/>
            <a:ext cx="4104456" cy="3165471"/>
            <a:chOff x="899592" y="2997493"/>
            <a:chExt cx="7722300" cy="3165471"/>
          </a:xfrm>
        </p:grpSpPr>
        <p:grpSp>
          <p:nvGrpSpPr>
            <p:cNvPr id="13" name="그룹 12"/>
            <p:cNvGrpSpPr/>
            <p:nvPr/>
          </p:nvGrpSpPr>
          <p:grpSpPr>
            <a:xfrm>
              <a:off x="899592" y="3707351"/>
              <a:ext cx="3463561" cy="2233237"/>
              <a:chOff x="899592" y="3338019"/>
              <a:chExt cx="3463561" cy="260256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992998" y="4639141"/>
                <a:ext cx="1370155" cy="322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 smtClean="0"/>
                  <a:t>dtypes</a:t>
                </a:r>
                <a:endParaRPr lang="ko-KR" altLang="en-US" sz="1200" dirty="0"/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899592" y="3338019"/>
                <a:ext cx="2453445" cy="2602569"/>
                <a:chOff x="5540105" y="3089693"/>
                <a:chExt cx="2453445" cy="2602569"/>
              </a:xfrm>
            </p:grpSpPr>
            <p:sp>
              <p:nvSpPr>
                <p:cNvPr id="4" name="직사각형 3"/>
                <p:cNvSpPr/>
                <p:nvPr/>
              </p:nvSpPr>
              <p:spPr>
                <a:xfrm>
                  <a:off x="6907746" y="3673653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6907746" y="4409892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540105" y="3089693"/>
                  <a:ext cx="1171957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i</a:t>
                  </a:r>
                  <a:r>
                    <a:rPr lang="en-US" altLang="ko-KR" sz="1200" dirty="0" smtClean="0"/>
                    <a:t>ndex</a:t>
                  </a:r>
                  <a:endParaRPr lang="ko-KR" altLang="en-US" sz="1200" dirty="0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6907746" y="5146132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23" name="오른쪽 중괄호 22"/>
                <p:cNvSpPr/>
                <p:nvPr/>
              </p:nvSpPr>
              <p:spPr>
                <a:xfrm rot="10800000">
                  <a:off x="5560491" y="3879572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5996011" y="3887796"/>
                  <a:ext cx="647515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/>
                    <a:t>0</a:t>
                  </a:r>
                  <a:endParaRPr lang="ko-KR" altLang="en-US" sz="1200" dirty="0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5996011" y="4569183"/>
                  <a:ext cx="647515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/>
                    <a:t>1</a:t>
                  </a:r>
                  <a:endParaRPr lang="ko-KR" alt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5992538" y="5280698"/>
                  <a:ext cx="647515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/>
                    <a:t>2</a:t>
                  </a:r>
                  <a:endParaRPr lang="ko-KR" altLang="en-US" sz="1200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712062" y="3089693"/>
                  <a:ext cx="1171957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/>
                    <a:t>values</a:t>
                  </a:r>
                  <a:endParaRPr lang="ko-KR" altLang="en-US" sz="1200" dirty="0"/>
                </a:p>
              </p:txBody>
            </p:sp>
            <p:sp>
              <p:nvSpPr>
                <p:cNvPr id="6" name="오른쪽 중괄호 5"/>
                <p:cNvSpPr/>
                <p:nvPr/>
              </p:nvSpPr>
              <p:spPr>
                <a:xfrm>
                  <a:off x="7633510" y="3879572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</p:grpSp>
        <p:sp>
          <p:nvSpPr>
            <p:cNvPr id="12" name="직사각형 11"/>
            <p:cNvSpPr/>
            <p:nvPr/>
          </p:nvSpPr>
          <p:spPr>
            <a:xfrm>
              <a:off x="5436096" y="2997493"/>
              <a:ext cx="3185796" cy="8612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Key</a:t>
              </a:r>
            </a:p>
            <a:p>
              <a:pPr algn="ctr"/>
              <a:r>
                <a:rPr lang="en-US" altLang="ko-KR" sz="1200" dirty="0" smtClean="0"/>
                <a:t>(</a:t>
              </a:r>
              <a:r>
                <a:rPr lang="en-US" altLang="ko-KR" sz="1200" dirty="0" err="1" smtClean="0"/>
                <a:t>dtype</a:t>
              </a:r>
              <a:r>
                <a:rPr lang="en-US" altLang="ko-KR" sz="1200" dirty="0" smtClean="0"/>
                <a:t>)</a:t>
              </a:r>
              <a:endParaRPr lang="en-US" altLang="ko-KR" sz="12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436096" y="3960252"/>
              <a:ext cx="3185796" cy="22027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Value</a:t>
              </a:r>
            </a:p>
            <a:p>
              <a:pPr algn="ctr"/>
              <a:r>
                <a:rPr lang="en-US" altLang="ko-KR" sz="1200" dirty="0" smtClean="0"/>
                <a:t>(Series)</a:t>
              </a:r>
              <a:endParaRPr lang="en-US" altLang="ko-KR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0030" y="3086081"/>
              <a:ext cx="22234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u="sng" dirty="0" smtClean="0"/>
                <a:t>Series</a:t>
              </a:r>
              <a:endParaRPr lang="ko-KR" altLang="en-US" sz="1200" u="sng" dirty="0"/>
            </a:p>
          </p:txBody>
        </p:sp>
        <p:sp>
          <p:nvSpPr>
            <p:cNvPr id="18" name="오른쪽 화살표 17"/>
            <p:cNvSpPr/>
            <p:nvPr/>
          </p:nvSpPr>
          <p:spPr>
            <a:xfrm>
              <a:off x="4164954" y="4434752"/>
              <a:ext cx="839094" cy="87407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51417" y="5449238"/>
              <a:ext cx="22234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Series</a:t>
              </a:r>
              <a:r>
                <a:rPr lang="ko-KR" altLang="en-US" sz="1200" dirty="0" smtClean="0"/>
                <a:t>를</a:t>
              </a:r>
              <a:endParaRPr lang="en-US" altLang="ko-KR" sz="1200" dirty="0" smtClean="0"/>
            </a:p>
            <a:p>
              <a:pPr algn="ctr"/>
              <a:r>
                <a:rPr lang="en-US" altLang="ko-KR" sz="1200" dirty="0" err="1" smtClean="0"/>
                <a:t>dict</a:t>
              </a:r>
              <a:r>
                <a:rPr lang="ko-KR" altLang="en-US" sz="1200" dirty="0" smtClean="0"/>
                <a:t>로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전</a:t>
              </a:r>
              <a:r>
                <a:rPr lang="ko-KR" altLang="en-US" sz="1200" dirty="0"/>
                <a:t>환</a:t>
              </a:r>
            </a:p>
          </p:txBody>
        </p:sp>
      </p:grp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830481"/>
            <a:ext cx="36195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24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: ix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82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값을 접근하기 위해 </a:t>
            </a:r>
            <a:r>
              <a:rPr lang="en-US" altLang="ko-KR" dirty="0" smtClean="0"/>
              <a:t>ix </a:t>
            </a:r>
            <a:r>
              <a:rPr lang="ko-KR" altLang="en-US" dirty="0" smtClean="0"/>
              <a:t>객체를 제공하고 </a:t>
            </a:r>
            <a:r>
              <a:rPr lang="en-US" altLang="ko-KR" dirty="0" smtClean="0"/>
              <a:t>label, index</a:t>
            </a:r>
            <a:r>
              <a:rPr lang="ko-KR" altLang="en-US" dirty="0" smtClean="0"/>
              <a:t>로 접근이 가능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592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ix</a:t>
            </a:r>
            <a:endParaRPr lang="ko-KR" altLang="en-US" dirty="0"/>
          </a:p>
        </p:txBody>
      </p:sp>
      <p:pic>
        <p:nvPicPr>
          <p:cNvPr id="305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64904"/>
            <a:ext cx="3744416" cy="362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60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개별 </a:t>
            </a:r>
            <a:r>
              <a:rPr lang="ko-KR" altLang="en-US" dirty="0" err="1" smtClean="0"/>
              <a:t>원소별로</a:t>
            </a:r>
            <a:r>
              <a:rPr lang="ko-KR" altLang="en-US" dirty="0" smtClean="0"/>
              <a:t> 접근해서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593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ix </a:t>
            </a:r>
            <a:r>
              <a:rPr lang="ko-KR" altLang="en-US" dirty="0" err="1" smtClean="0"/>
              <a:t>원소별</a:t>
            </a:r>
            <a:r>
              <a:rPr lang="ko-KR" altLang="en-US" dirty="0" smtClean="0"/>
              <a:t> 접근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60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77" y="2708920"/>
            <a:ext cx="56769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8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Slicing </a:t>
            </a:r>
            <a:r>
              <a:rPr lang="ko-KR" altLang="en-US" dirty="0" err="1" smtClean="0"/>
              <a:t>접근시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문자일 경우는 문자가 해당하는 위치까지 포함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594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ix slicing</a:t>
            </a:r>
            <a:r>
              <a:rPr lang="ko-KR" altLang="en-US" dirty="0" smtClean="0"/>
              <a:t> 접근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61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708920"/>
            <a:ext cx="5810250" cy="368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769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: </a:t>
            </a:r>
            <a:r>
              <a:rPr lang="ko-KR" altLang="en-US" dirty="0" smtClean="0"/>
              <a:t>기타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5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값을 접근하기 위해 </a:t>
            </a:r>
            <a:r>
              <a:rPr lang="en-US" altLang="ko-KR" dirty="0" smtClean="0"/>
              <a:t>at</a:t>
            </a:r>
            <a:r>
              <a:rPr lang="ko-KR" altLang="en-US" dirty="0" smtClean="0"/>
              <a:t>은 레이블</a:t>
            </a:r>
            <a:r>
              <a:rPr lang="en-US" altLang="ko-KR" dirty="0" smtClean="0"/>
              <a:t>,</a:t>
            </a:r>
            <a:r>
              <a:rPr lang="en-US" altLang="ko-KR" dirty="0" err="1" smtClean="0"/>
              <a:t>iat</a:t>
            </a:r>
            <a:r>
              <a:rPr lang="ko-KR" altLang="en-US" dirty="0" smtClean="0"/>
              <a:t>은 인덱스로 처리해서 값을 검색 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596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at/</a:t>
            </a:r>
            <a:r>
              <a:rPr lang="en-US" altLang="ko-KR" dirty="0" err="1" smtClean="0"/>
              <a:t>iat</a:t>
            </a:r>
            <a:endParaRPr lang="ko-KR" altLang="en-US" dirty="0"/>
          </a:p>
        </p:txBody>
      </p:sp>
      <p:pic>
        <p:nvPicPr>
          <p:cNvPr id="306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64904"/>
            <a:ext cx="338137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6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574428"/>
            <a:ext cx="3476625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74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값을 접근하기 위해 </a:t>
            </a:r>
            <a:r>
              <a:rPr lang="en-US" altLang="ko-KR" dirty="0" err="1" smtClean="0"/>
              <a:t>loc</a:t>
            </a:r>
            <a:r>
              <a:rPr lang="ko-KR" altLang="en-US" dirty="0" smtClean="0"/>
              <a:t>는 값과 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처리를 포함해서 검색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칼럼명으로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조회시는</a:t>
            </a:r>
            <a:r>
              <a:rPr lang="ko-KR" altLang="en-US" dirty="0" smtClean="0"/>
              <a:t> 마지막도 검색됨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iloc</a:t>
            </a:r>
            <a:endParaRPr lang="ko-KR" altLang="en-US" dirty="0"/>
          </a:p>
        </p:txBody>
      </p:sp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924944"/>
            <a:ext cx="3609975" cy="3731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936041"/>
            <a:ext cx="3667125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44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598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01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 속성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37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52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8493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간의 비교연산</a:t>
            </a:r>
            <a:r>
              <a:rPr lang="en-US" altLang="ko-KR" dirty="0" smtClean="0"/>
              <a:t>. Scala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하므로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동일 모형의 </a:t>
            </a:r>
            <a:r>
              <a:rPr lang="ko-KR" altLang="en-US" dirty="0" err="1" smtClean="0"/>
              <a:t>동일값으로</a:t>
            </a:r>
            <a:r>
              <a:rPr lang="ko-KR" altLang="en-US" dirty="0" smtClean="0"/>
              <a:t> 인지해서 처리된 후 </a:t>
            </a:r>
            <a:r>
              <a:rPr lang="en-US" altLang="ko-KR" dirty="0" err="1" smtClean="0"/>
              <a:t>bool</a:t>
            </a:r>
            <a:r>
              <a:rPr lang="ko-KR" altLang="en-US" dirty="0" smtClean="0"/>
              <a:t>값을 가지는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가 생성됨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비교연산 처리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150244" y="3789040"/>
            <a:ext cx="4320481" cy="1224136"/>
            <a:chOff x="1403767" y="3789040"/>
            <a:chExt cx="6048553" cy="1224136"/>
          </a:xfrm>
        </p:grpSpPr>
        <p:sp>
          <p:nvSpPr>
            <p:cNvPr id="6" name="직사각형 5"/>
            <p:cNvSpPr/>
            <p:nvPr/>
          </p:nvSpPr>
          <p:spPr>
            <a:xfrm>
              <a:off x="3708023" y="3789040"/>
              <a:ext cx="1296023" cy="12241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ndarray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04047" y="4216442"/>
              <a:ext cx="1224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비교</a:t>
              </a:r>
              <a:endParaRPr lang="en-US" altLang="ko-KR" dirty="0" smtClean="0"/>
            </a:p>
            <a:p>
              <a:r>
                <a:rPr lang="ko-KR" altLang="en-US" dirty="0" smtClean="0"/>
                <a:t>연산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26581" y="3789040"/>
              <a:ext cx="1425739" cy="12241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ndarray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3767" y="3789040"/>
              <a:ext cx="1396919" cy="12241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ndarray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15816" y="4105469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755576" y="3494621"/>
            <a:ext cx="3024336" cy="27363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배열명</a:t>
            </a:r>
            <a:r>
              <a:rPr lang="en-US" altLang="ko-KR" sz="1400" dirty="0" smtClean="0">
                <a:solidFill>
                  <a:schemeClr val="tx1"/>
                </a:solidFill>
              </a:rPr>
              <a:t>[</a:t>
            </a:r>
            <a:r>
              <a:rPr lang="ko-KR" altLang="en-US" sz="1400" dirty="0" smtClean="0">
                <a:solidFill>
                  <a:schemeClr val="tx1"/>
                </a:solidFill>
              </a:rPr>
              <a:t>논리연산</a:t>
            </a:r>
            <a:r>
              <a:rPr lang="en-US" altLang="ko-KR" sz="1400" dirty="0" smtClean="0">
                <a:solidFill>
                  <a:schemeClr val="tx1"/>
                </a:solidFill>
              </a:rPr>
              <a:t>]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논리 연산 등 다양한 연산을 이용해서 배열 접근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26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이름과 생일을 </a:t>
            </a:r>
            <a:r>
              <a:rPr lang="ko-KR" altLang="en-US" dirty="0" err="1" smtClean="0"/>
              <a:t>한쌍을</a:t>
            </a:r>
            <a:r>
              <a:rPr lang="ko-KR" altLang="en-US" dirty="0" smtClean="0"/>
              <a:t> 만들어서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으로 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600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845686"/>
            <a:ext cx="547665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25644" y="3212976"/>
            <a:ext cx="2226135" cy="2209669"/>
            <a:chOff x="1745556" y="3301564"/>
            <a:chExt cx="3558111" cy="3092172"/>
          </a:xfrm>
        </p:grpSpPr>
        <p:sp>
          <p:nvSpPr>
            <p:cNvPr id="7" name="직사각형 6"/>
            <p:cNvSpPr/>
            <p:nvPr/>
          </p:nvSpPr>
          <p:spPr>
            <a:xfrm>
              <a:off x="3855138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67404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55138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567404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855138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567404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45556" y="5349846"/>
              <a:ext cx="14541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70879" y="3301564"/>
              <a:ext cx="17327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8" name="오른쪽 중괄호 17"/>
            <p:cNvSpPr/>
            <p:nvPr/>
          </p:nvSpPr>
          <p:spPr>
            <a:xfrm rot="10800000">
              <a:off x="3078119" y="4713723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오른쪽 중괄호 18"/>
            <p:cNvSpPr/>
            <p:nvPr/>
          </p:nvSpPr>
          <p:spPr>
            <a:xfrm rot="16200000">
              <a:off x="4428676" y="3153400"/>
              <a:ext cx="303406" cy="1204335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90387" y="4006931"/>
              <a:ext cx="6475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35031" y="4006931"/>
              <a:ext cx="6475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85943" y="4515446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85943" y="5249834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456929" y="5971607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914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Index, columns,  shape</a:t>
            </a:r>
            <a:r>
              <a:rPr lang="ko-KR" altLang="en-US" dirty="0" smtClean="0"/>
              <a:t>에 대한 정보 조회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601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attribute : </a:t>
            </a:r>
            <a:r>
              <a:rPr lang="en-US" altLang="ko-KR" sz="4000" dirty="0"/>
              <a:t>Index, </a:t>
            </a:r>
            <a:r>
              <a:rPr lang="en-US" altLang="ko-KR" sz="4000" dirty="0" smtClean="0"/>
              <a:t>columns,</a:t>
            </a:r>
            <a:r>
              <a:rPr lang="en-US" altLang="ko-KR" sz="4000" dirty="0"/>
              <a:t> shape</a:t>
            </a:r>
            <a:endParaRPr lang="ko-KR" altLang="en-US" sz="4000" dirty="0"/>
          </a:p>
        </p:txBody>
      </p:sp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66527"/>
            <a:ext cx="5192241" cy="3737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605573"/>
              </p:ext>
            </p:extLst>
          </p:nvPr>
        </p:nvGraphicFramePr>
        <p:xfrm>
          <a:off x="5796136" y="3212976"/>
          <a:ext cx="3168352" cy="1523134"/>
        </p:xfrm>
        <a:graphic>
          <a:graphicData uri="http://schemas.openxmlformats.org/drawingml/2006/table">
            <a:tbl>
              <a:tblPr/>
              <a:tblGrid>
                <a:gridCol w="792088"/>
                <a:gridCol w="2376264"/>
              </a:tblGrid>
              <a:tr h="3931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shape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DataFrame</a:t>
                      </a:r>
                      <a:r>
                        <a:rPr lang="ko-KR" altLang="en-US" sz="1200" dirty="0" smtClean="0">
                          <a:effectLst/>
                        </a:rPr>
                        <a:t>의 행렬 형태를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index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행에 대한 접근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columns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칼럼에 대한 접근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66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dtypes</a:t>
            </a:r>
            <a:r>
              <a:rPr lang="en-US" altLang="ko-KR" dirty="0" smtClean="0"/>
              <a:t>, at(indexing/slicing), </a:t>
            </a:r>
            <a:r>
              <a:rPr lang="en-US" altLang="ko-KR" dirty="0" err="1" smtClean="0"/>
              <a:t>ndim</a:t>
            </a:r>
            <a:r>
              <a:rPr lang="ko-KR" altLang="en-US" dirty="0" smtClean="0"/>
              <a:t>에 대한 속성 값들을 확인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602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attribute :  </a:t>
            </a:r>
            <a:r>
              <a:rPr lang="en-US" altLang="ko-KR" dirty="0" err="1" smtClean="0"/>
              <a:t>dtypes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ndim</a:t>
            </a:r>
            <a:endParaRPr lang="ko-KR" altLang="en-US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14194"/>
            <a:ext cx="5562600" cy="363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72417"/>
              </p:ext>
            </p:extLst>
          </p:nvPr>
        </p:nvGraphicFramePr>
        <p:xfrm>
          <a:off x="6300192" y="3429000"/>
          <a:ext cx="2700808" cy="1470946"/>
        </p:xfrm>
        <a:graphic>
          <a:graphicData uri="http://schemas.openxmlformats.org/drawingml/2006/table">
            <a:tbl>
              <a:tblPr/>
              <a:tblGrid>
                <a:gridCol w="687478"/>
                <a:gridCol w="2013330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91457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ndim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차원에 대한 정보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1457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dtypes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행과 열에 대한 데이터 타입을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06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empty, </a:t>
            </a:r>
            <a:r>
              <a:rPr lang="en-US" altLang="ko-KR" dirty="0" err="1" smtClean="0"/>
              <a:t>ftypes</a:t>
            </a:r>
            <a:r>
              <a:rPr lang="ko-KR" altLang="en-US" dirty="0" smtClean="0"/>
              <a:t>에 대한 속성 값들을 확인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603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attribute : empty, </a:t>
            </a:r>
            <a:r>
              <a:rPr lang="en-US" altLang="ko-KR" dirty="0" err="1"/>
              <a:t>ftypes</a:t>
            </a:r>
            <a:endParaRPr lang="ko-KR" altLang="en-US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140967"/>
            <a:ext cx="4968552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66801"/>
              </p:ext>
            </p:extLst>
          </p:nvPr>
        </p:nvGraphicFramePr>
        <p:xfrm>
          <a:off x="5495840" y="3212976"/>
          <a:ext cx="3528392" cy="1590270"/>
        </p:xfrm>
        <a:graphic>
          <a:graphicData uri="http://schemas.openxmlformats.org/drawingml/2006/table">
            <a:tbl>
              <a:tblPr/>
              <a:tblGrid>
                <a:gridCol w="641526"/>
                <a:gridCol w="2886866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15115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ftypes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Return the </a:t>
                      </a:r>
                      <a:r>
                        <a:rPr lang="en-US" sz="1200" dirty="0" err="1">
                          <a:effectLst/>
                        </a:rPr>
                        <a:t>ftypes</a:t>
                      </a:r>
                      <a:r>
                        <a:rPr lang="en-US" sz="1200" dirty="0">
                          <a:effectLst/>
                        </a:rPr>
                        <a:t> (indication of sparse/dense and </a:t>
                      </a:r>
                      <a:r>
                        <a:rPr lang="en-US" sz="1200" dirty="0" err="1">
                          <a:effectLst/>
                        </a:rPr>
                        <a:t>dtype</a:t>
                      </a:r>
                      <a:r>
                        <a:rPr lang="en-US" sz="1200" dirty="0">
                          <a:effectLst/>
                        </a:rPr>
                        <a:t>) in this object.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15115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empty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DataFrame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내부가 없으면 </a:t>
                      </a:r>
                      <a:r>
                        <a:rPr lang="en-US" altLang="ko-KR" sz="1200" dirty="0" smtClean="0">
                          <a:effectLst/>
                        </a:rPr>
                        <a:t>True  </a:t>
                      </a:r>
                      <a:r>
                        <a:rPr lang="ko-KR" altLang="en-US" sz="1200" dirty="0" smtClean="0">
                          <a:effectLst/>
                        </a:rPr>
                        <a:t>원소가 있으면 </a:t>
                      </a:r>
                      <a:r>
                        <a:rPr lang="en-US" altLang="ko-KR" sz="1200" dirty="0" smtClean="0">
                          <a:effectLst/>
                        </a:rPr>
                        <a:t>False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75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size, values, T</a:t>
            </a:r>
            <a:r>
              <a:rPr lang="ko-KR" altLang="en-US" dirty="0" smtClean="0"/>
              <a:t>에 대한 속성 값들을 확인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604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attribute : </a:t>
            </a:r>
            <a:r>
              <a:rPr lang="en-US" altLang="ko-KR" dirty="0"/>
              <a:t> size, values, T</a:t>
            </a:r>
            <a:endParaRPr lang="ko-KR" altLang="en-US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4464496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523584"/>
              </p:ext>
            </p:extLst>
          </p:nvPr>
        </p:nvGraphicFramePr>
        <p:xfrm>
          <a:off x="5508104" y="3140968"/>
          <a:ext cx="3275856" cy="1523134"/>
        </p:xfrm>
        <a:graphic>
          <a:graphicData uri="http://schemas.openxmlformats.org/drawingml/2006/table">
            <a:tbl>
              <a:tblPr/>
              <a:tblGrid>
                <a:gridCol w="792088"/>
                <a:gridCol w="2483768"/>
              </a:tblGrid>
              <a:tr h="3931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원소들의 </a:t>
                      </a:r>
                      <a:r>
                        <a:rPr lang="ko-KR" altLang="en-US" sz="1200" dirty="0" err="1" smtClean="0">
                          <a:effectLst/>
                        </a:rPr>
                        <a:t>갯수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Numpy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로 변환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행과 열을 변환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7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Axes(</a:t>
            </a:r>
            <a:r>
              <a:rPr lang="ko-KR" altLang="en-US" sz="2800" dirty="0" smtClean="0"/>
              <a:t>축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은 </a:t>
            </a:r>
            <a:r>
              <a:rPr lang="en-US" altLang="ko-KR" sz="2800" dirty="0" smtClean="0"/>
              <a:t>Index</a:t>
            </a:r>
            <a:r>
              <a:rPr lang="ko-KR" altLang="en-US" sz="2800" dirty="0" smtClean="0"/>
              <a:t>클래스에 대한 정보를 가지고 있고</a:t>
            </a:r>
            <a:r>
              <a:rPr lang="en-US" altLang="ko-KR" sz="2800" dirty="0" smtClean="0"/>
              <a:t>, index(0)/ columns(1)</a:t>
            </a:r>
            <a:r>
              <a:rPr lang="ko-KR" altLang="en-US" sz="2800" dirty="0" smtClean="0"/>
              <a:t>에 대한 </a:t>
            </a:r>
            <a:r>
              <a:rPr lang="en-US" altLang="ko-KR" sz="2800" dirty="0" smtClean="0"/>
              <a:t>labels</a:t>
            </a:r>
            <a:r>
              <a:rPr lang="ko-KR" altLang="en-US" sz="2800" dirty="0" smtClean="0"/>
              <a:t>구성에 대한 축을 관리</a:t>
            </a:r>
            <a:endParaRPr lang="en-US" altLang="ko-KR" sz="28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605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attribute : a</a:t>
            </a:r>
            <a:r>
              <a:rPr lang="en-US" altLang="ko-KR" dirty="0" smtClean="0"/>
              <a:t>xes</a:t>
            </a:r>
            <a:endParaRPr lang="ko-KR" altLang="en-US" dirty="0"/>
          </a:p>
        </p:txBody>
      </p:sp>
      <p:pic>
        <p:nvPicPr>
          <p:cNvPr id="310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3212976"/>
            <a:ext cx="5495925" cy="337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26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내부구조 </a:t>
            </a:r>
            <a:r>
              <a:rPr lang="ko-KR" altLang="en-US" dirty="0"/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399830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: blocks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18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blocks </a:t>
            </a:r>
            <a:r>
              <a:rPr lang="ko-KR" altLang="en-US" dirty="0" smtClean="0"/>
              <a:t>속성에 가지고 있는 정보를 검색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608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DataFrame.blocks</a:t>
            </a:r>
            <a:endParaRPr lang="ko-KR" altLang="en-US" dirty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8920"/>
            <a:ext cx="5248275" cy="3638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360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blocks </a:t>
            </a:r>
            <a:r>
              <a:rPr lang="ko-KR" altLang="en-US" dirty="0" smtClean="0"/>
              <a:t>속성에 정의된 타입을 기준으로 칼럼 정보를 검색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609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DataFrame.blocks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 조회</a:t>
            </a:r>
            <a:endParaRPr lang="ko-KR" altLang="en-US" dirty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454" y="2492896"/>
            <a:ext cx="52482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64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[f &gt; </a:t>
            </a:r>
            <a:r>
              <a:rPr lang="en-US" altLang="ko-KR" dirty="0" smtClean="0"/>
              <a:t>2.0]</a:t>
            </a:r>
            <a:r>
              <a:rPr lang="ko-KR" altLang="en-US" dirty="0" smtClean="0"/>
              <a:t> </a:t>
            </a:r>
            <a:r>
              <a:rPr lang="ko-KR" altLang="en-US" dirty="0"/>
              <a:t>조건의 원소가 </a:t>
            </a:r>
            <a:r>
              <a:rPr lang="en-US" altLang="ko-KR" dirty="0"/>
              <a:t>True </a:t>
            </a:r>
            <a:r>
              <a:rPr lang="ko-KR" altLang="en-US" dirty="0"/>
              <a:t>인 것만을 조회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 </a:t>
            </a:r>
            <a:r>
              <a:rPr lang="ko-KR" altLang="en-US" dirty="0"/>
              <a:t>배열 </a:t>
            </a:r>
            <a:r>
              <a:rPr lang="en-US" altLang="ko-KR" dirty="0"/>
              <a:t>: </a:t>
            </a:r>
            <a:r>
              <a:rPr lang="ko-KR" altLang="en-US" dirty="0"/>
              <a:t> 조회</a:t>
            </a:r>
          </a:p>
        </p:txBody>
      </p:sp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573016"/>
            <a:ext cx="270510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973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: ix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19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ix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DataFrame.ix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04864"/>
            <a:ext cx="4176464" cy="439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3672408" cy="276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65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ix</a:t>
            </a:r>
            <a:r>
              <a:rPr lang="ko-KR" altLang="en-US" dirty="0" smtClean="0"/>
              <a:t>는 숫자로 내부의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와 값을 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DataFrame.ix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pic>
        <p:nvPicPr>
          <p:cNvPr id="315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80928"/>
            <a:ext cx="3352800" cy="3695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216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 </a:t>
            </a:r>
            <a:r>
              <a:rPr lang="en-US" altLang="ko-KR" dirty="0" smtClean="0"/>
              <a:t>ix </a:t>
            </a:r>
            <a:r>
              <a:rPr lang="ko-KR" altLang="en-US" dirty="0" smtClean="0"/>
              <a:t>속성을 이용해서 행과 열을 동시에 검색 </a:t>
            </a:r>
            <a:r>
              <a:rPr lang="en-US" altLang="ko-KR" dirty="0" smtClean="0"/>
              <a:t>([ </a:t>
            </a:r>
            <a:r>
              <a:rPr lang="ko-KR" altLang="en-US" dirty="0" smtClean="0"/>
              <a:t>행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</a:t>
            </a:r>
            <a:r>
              <a:rPr lang="en-US" altLang="ko-KR" dirty="0" smtClean="0"/>
              <a:t>: ), </a:t>
            </a:r>
            <a:r>
              <a:rPr lang="ko-KR" altLang="en-US" dirty="0" smtClean="0"/>
              <a:t>칼럼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</a:t>
            </a:r>
            <a:r>
              <a:rPr lang="en-US" altLang="ko-KR" dirty="0" smtClean="0"/>
              <a:t>)  </a:t>
            </a:r>
            <a:r>
              <a:rPr lang="en-US" altLang="ko-KR" dirty="0"/>
              <a:t>])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 smtClean="0"/>
              <a:t>행과열</a:t>
            </a:r>
            <a:r>
              <a:rPr lang="ko-KR" altLang="en-US" dirty="0" smtClean="0"/>
              <a:t> 검색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273903" y="339156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047664" y="3889316"/>
            <a:ext cx="1062180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26456"/>
            <a:ext cx="38004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867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/>
              <a:t>은  </a:t>
            </a:r>
            <a:r>
              <a:rPr lang="en-US" altLang="ko-KR" dirty="0"/>
              <a:t>ix </a:t>
            </a:r>
            <a:r>
              <a:rPr lang="ko-KR" altLang="en-US" dirty="0"/>
              <a:t>속성을 이용해서 행과 </a:t>
            </a:r>
            <a:r>
              <a:rPr lang="ko-KR" altLang="en-US" dirty="0" smtClean="0"/>
              <a:t>복수의 열을 </a:t>
            </a:r>
            <a:r>
              <a:rPr lang="ko-KR" altLang="en-US" dirty="0"/>
              <a:t>동시에 검색 </a:t>
            </a:r>
            <a:r>
              <a:rPr lang="en-US" altLang="ko-KR" dirty="0"/>
              <a:t>([ </a:t>
            </a:r>
            <a:r>
              <a:rPr lang="ko-KR" altLang="en-US" dirty="0"/>
              <a:t>행</a:t>
            </a:r>
            <a:r>
              <a:rPr lang="en-US" altLang="ko-KR" dirty="0"/>
              <a:t>(</a:t>
            </a:r>
            <a:r>
              <a:rPr lang="ko-KR" altLang="en-US" dirty="0" err="1"/>
              <a:t>슬라이싱</a:t>
            </a:r>
            <a:r>
              <a:rPr lang="ko-KR" altLang="en-US" dirty="0"/>
              <a:t> </a:t>
            </a:r>
            <a:r>
              <a:rPr lang="en-US" altLang="ko-KR" dirty="0"/>
              <a:t>: ), 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칼럼명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칼럼명</a:t>
            </a:r>
            <a:r>
              <a:rPr lang="en-US" altLang="ko-KR" dirty="0" smtClean="0"/>
              <a:t> </a:t>
            </a:r>
            <a:r>
              <a:rPr lang="en-US" altLang="ko-KR" dirty="0"/>
              <a:t>])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/>
              <a:t>행과열</a:t>
            </a:r>
            <a:r>
              <a:rPr lang="ko-KR" altLang="en-US" dirty="0"/>
              <a:t> 검색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329161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102921" y="3928540"/>
            <a:ext cx="2141487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85827"/>
            <a:ext cx="39338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1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슬라이싱할</a:t>
            </a:r>
            <a:r>
              <a:rPr lang="ko-KR" altLang="en-US" sz="2800" dirty="0" smtClean="0"/>
              <a:t> 경우는 뒤에 행이 포함되지 않지만 내부 속성으로 </a:t>
            </a:r>
            <a:r>
              <a:rPr lang="ko-KR" altLang="en-US" sz="2800" dirty="0" err="1" smtClean="0"/>
              <a:t>접근시는</a:t>
            </a:r>
            <a:r>
              <a:rPr lang="ko-KR" altLang="en-US" sz="2800" dirty="0" smtClean="0"/>
              <a:t> 뒤에 행도 포함해서 표시 </a:t>
            </a:r>
            <a:endParaRPr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row </a:t>
            </a:r>
            <a:r>
              <a:rPr lang="ko-KR" altLang="en-US" dirty="0" err="1" smtClean="0"/>
              <a:t>접근시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계산차이</a:t>
            </a:r>
            <a:endParaRPr lang="ko-KR" altLang="en-US" dirty="0"/>
          </a:p>
        </p:txBody>
      </p:sp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2" y="3429000"/>
            <a:ext cx="4981575" cy="306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328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ix</a:t>
            </a:r>
            <a:r>
              <a:rPr lang="ko-KR" altLang="en-US" dirty="0" smtClean="0"/>
              <a:t>는 숫자로 내부의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와 값을 갱신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DataFrame.ix</a:t>
            </a:r>
            <a:r>
              <a:rPr lang="en-US" altLang="ko-KR" dirty="0" smtClean="0"/>
              <a:t> </a:t>
            </a:r>
            <a:r>
              <a:rPr lang="ko-KR" altLang="en-US" dirty="0" smtClean="0"/>
              <a:t>갱신</a:t>
            </a:r>
            <a:endParaRPr lang="ko-KR" altLang="en-US" dirty="0"/>
          </a:p>
        </p:txBody>
      </p:sp>
      <p:pic>
        <p:nvPicPr>
          <p:cNvPr id="3153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80928"/>
            <a:ext cx="323850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42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iat</a:t>
            </a:r>
            <a:r>
              <a:rPr lang="en-US" altLang="ko-KR" dirty="0" smtClean="0"/>
              <a:t>/at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9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iat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618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DataFrame.iat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636912"/>
            <a:ext cx="5467350" cy="394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778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at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lable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DataFrame.at </a:t>
            </a:r>
            <a:endParaRPr lang="ko-KR" altLang="en-US" dirty="0"/>
          </a:p>
        </p:txBody>
      </p:sp>
      <p:pic>
        <p:nvPicPr>
          <p:cNvPr id="314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528" y="3645024"/>
            <a:ext cx="31813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56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[f &gt; 0.5]</a:t>
            </a:r>
            <a:r>
              <a:rPr lang="ko-KR" altLang="en-US" dirty="0" smtClean="0"/>
              <a:t> 조건의 원소가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인 것만을 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다차원 배열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조</a:t>
            </a:r>
            <a:r>
              <a:rPr lang="ko-KR" altLang="en-US" dirty="0"/>
              <a:t>회</a:t>
            </a:r>
          </a:p>
        </p:txBody>
      </p:sp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12976"/>
            <a:ext cx="43910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43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iloc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loc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9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loc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DataFrame.loc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4864"/>
            <a:ext cx="4173488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429000"/>
            <a:ext cx="3960440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946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단일 행을 인덱스 </a:t>
            </a:r>
            <a:r>
              <a:rPr lang="ko-KR" altLang="en-US" dirty="0"/>
              <a:t>방식</a:t>
            </a:r>
            <a:r>
              <a:rPr lang="en-US" altLang="ko-KR" dirty="0"/>
              <a:t>([ </a:t>
            </a:r>
            <a:r>
              <a:rPr lang="en-US" altLang="ko-KR" dirty="0" smtClean="0"/>
              <a:t> </a:t>
            </a:r>
            <a:r>
              <a:rPr lang="en-US" altLang="ko-KR" dirty="0"/>
              <a:t>])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단일 행 검색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058721" y="339156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832481" y="3889316"/>
            <a:ext cx="2141487" cy="89684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38358"/>
            <a:ext cx="38195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55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멀티행을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방식</a:t>
            </a:r>
            <a:r>
              <a:rPr lang="en-US" altLang="ko-KR" dirty="0" smtClean="0"/>
              <a:t>(</a:t>
            </a:r>
            <a:r>
              <a:rPr lang="en-US" altLang="ko-KR" dirty="0"/>
              <a:t>[ </a:t>
            </a:r>
            <a:r>
              <a:rPr lang="en-US" altLang="ko-KR" dirty="0" smtClean="0"/>
              <a:t>: ])</a:t>
            </a:r>
            <a:r>
              <a:rPr lang="ko-KR" altLang="en-US" dirty="0" smtClean="0"/>
              <a:t>을 사용하지만 이름으로 </a:t>
            </a:r>
            <a:r>
              <a:rPr lang="ko-KR" altLang="en-US" dirty="0" err="1" smtClean="0"/>
              <a:t>검색시에는</a:t>
            </a:r>
            <a:r>
              <a:rPr lang="ko-KR" altLang="en-US" dirty="0" smtClean="0"/>
              <a:t> 해당 이름까지 포함해서 처리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멀티 행 검색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058721" y="340121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61496" y="3898970"/>
            <a:ext cx="2141487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71812"/>
            <a:ext cx="36480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021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iloc</a:t>
            </a:r>
            <a:r>
              <a:rPr lang="ko-KR" altLang="en-US" dirty="0" smtClean="0"/>
              <a:t>로 숫자로 내부</a:t>
            </a:r>
            <a:r>
              <a:rPr lang="en-US" altLang="ko-KR" dirty="0" smtClean="0"/>
              <a:t>(series</a:t>
            </a:r>
            <a:r>
              <a:rPr lang="en-US" altLang="ko-KR" dirty="0"/>
              <a:t>,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를 </a:t>
            </a:r>
            <a:r>
              <a:rPr lang="ko-KR" altLang="en-US" dirty="0" smtClean="0"/>
              <a:t>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DataFrame.iloc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348880"/>
            <a:ext cx="4608512" cy="426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01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14348" y="1268760"/>
            <a:ext cx="7643866" cy="2374554"/>
          </a:xfrm>
        </p:spPr>
        <p:txBody>
          <a:bodyPr>
            <a:normAutofit/>
          </a:bodyPr>
          <a:lstStyle/>
          <a:p>
            <a:r>
              <a:rPr lang="en-US" altLang="ko-KR" dirty="0"/>
              <a:t>8. </a:t>
            </a:r>
            <a:r>
              <a:rPr lang="en-US" altLang="ko-KR" dirty="0" smtClean="0"/>
              <a:t>Pandas series/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공통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46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</a:t>
            </a:r>
            <a:r>
              <a:rPr lang="en-US" altLang="ko-KR" dirty="0" smtClean="0"/>
              <a:t>head/tail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46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21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Head/tail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default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건이며</a:t>
            </a:r>
            <a:r>
              <a:rPr lang="en-US" altLang="ko-KR" dirty="0" smtClean="0"/>
              <a:t>, n= </a:t>
            </a:r>
            <a:r>
              <a:rPr lang="ko-KR" altLang="en-US" dirty="0" smtClean="0"/>
              <a:t>숫자를 인자로 전달해서 더 많은 건을 조회할 수 있</a:t>
            </a:r>
            <a:r>
              <a:rPr lang="ko-KR" altLang="en-US" dirty="0"/>
              <a:t>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628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head/tail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02" y="2780928"/>
            <a:ext cx="3914775" cy="379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199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67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[data1 &lt;0]</a:t>
            </a:r>
            <a:r>
              <a:rPr lang="ko-KR" altLang="en-US" dirty="0" smtClean="0"/>
              <a:t> </a:t>
            </a:r>
            <a:r>
              <a:rPr lang="en-US" altLang="ko-KR" dirty="0" smtClean="0"/>
              <a:t>= 99</a:t>
            </a:r>
            <a:r>
              <a:rPr lang="ko-KR" altLang="en-US" dirty="0" smtClean="0"/>
              <a:t> 실제 배열의 원소들 값이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보다 작을 경우 </a:t>
            </a:r>
            <a:r>
              <a:rPr lang="en-US" altLang="ko-KR" dirty="0" smtClean="0"/>
              <a:t>99</a:t>
            </a:r>
            <a:r>
              <a:rPr lang="ko-KR" altLang="en-US" dirty="0" smtClean="0"/>
              <a:t>으로 전환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다차원 배열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4196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539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/>
              <a:t>은  </a:t>
            </a:r>
            <a:r>
              <a:rPr lang="en-US" altLang="ko-KR" dirty="0" smtClean="0"/>
              <a:t>head()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en-US" altLang="ko-KR" dirty="0" smtClean="0"/>
              <a:t>default=5</a:t>
            </a:r>
            <a:r>
              <a:rPr lang="ko-KR" altLang="en-US" dirty="0" smtClean="0"/>
              <a:t>까지  검색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head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08920"/>
            <a:ext cx="370522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3816424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76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/>
              <a:t>은  </a:t>
            </a:r>
            <a:r>
              <a:rPr lang="en-US" altLang="ko-KR" dirty="0" smtClean="0"/>
              <a:t>tail()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en-US" altLang="ko-KR" dirty="0" smtClean="0"/>
              <a:t>default=5</a:t>
            </a:r>
            <a:r>
              <a:rPr lang="ko-KR" altLang="en-US" dirty="0" smtClean="0"/>
              <a:t>까지  검색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tail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636912"/>
            <a:ext cx="360997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84984"/>
            <a:ext cx="3555504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216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632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smtClean="0"/>
              <a:t>요소 </a:t>
            </a:r>
            <a:r>
              <a:rPr lang="ko-KR" altLang="en-US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216123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69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2648" y="1600200"/>
            <a:ext cx="8153400" cy="132474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생성시 </a:t>
            </a:r>
            <a:r>
              <a:rPr lang="en-US" altLang="ko-KR" dirty="0" err="1" smtClean="0"/>
              <a:t>NaN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값이 들어가면 </a:t>
            </a:r>
            <a:r>
              <a:rPr lang="en-US" altLang="ko-KR" dirty="0" err="1" smtClean="0"/>
              <a:t>isnull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notnull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메소드나</a:t>
            </a:r>
            <a:r>
              <a:rPr lang="ko-KR" altLang="en-US" dirty="0" smtClean="0"/>
              <a:t> 함수로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Isnull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notnull</a:t>
            </a:r>
            <a:endParaRPr lang="ko-KR" altLang="en-US" dirty="0"/>
          </a:p>
        </p:txBody>
      </p:sp>
      <p:pic>
        <p:nvPicPr>
          <p:cNvPr id="303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72" y="2996952"/>
            <a:ext cx="33623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41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 </a:t>
            </a:r>
            <a:r>
              <a:rPr lang="en-US" altLang="ko-KR" dirty="0" smtClean="0"/>
              <a:t>count</a:t>
            </a:r>
            <a:r>
              <a:rPr lang="ko-KR" altLang="en-US" dirty="0" smtClean="0"/>
              <a:t> 메소드를 이용해서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이 아</a:t>
            </a:r>
            <a:r>
              <a:rPr lang="ko-KR" altLang="en-US" dirty="0"/>
              <a:t>닌</a:t>
            </a:r>
            <a:r>
              <a:rPr lang="ko-KR" altLang="en-US" dirty="0" smtClean="0"/>
              <a:t> 갯수를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635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원소의 갯수</a:t>
            </a:r>
            <a:r>
              <a:rPr lang="en-US" altLang="ko-KR" dirty="0" smtClean="0"/>
              <a:t>:count</a:t>
            </a:r>
            <a:endParaRPr lang="ko-KR" altLang="en-US" dirty="0"/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01008"/>
            <a:ext cx="4536504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734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value_counts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en-US" altLang="ko-KR" dirty="0"/>
              <a:t> </a:t>
            </a:r>
            <a:r>
              <a:rPr lang="ko-KR" altLang="en-US" dirty="0" smtClean="0"/>
              <a:t>사용해서 원소들이 구성을 확인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636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원소의 </a:t>
            </a:r>
            <a:r>
              <a:rPr lang="ko-KR" altLang="en-US" dirty="0" err="1" smtClean="0"/>
              <a:t>갯수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value_counts</a:t>
            </a:r>
            <a:endParaRPr lang="ko-KR" altLang="en-US" dirty="0"/>
          </a:p>
        </p:txBody>
      </p:sp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39700"/>
            <a:ext cx="5328591" cy="367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13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key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이고</a:t>
            </a:r>
            <a:r>
              <a:rPr lang="en-US" altLang="ko-KR" dirty="0"/>
              <a:t> </a:t>
            </a:r>
            <a:r>
              <a:rPr lang="en-US" altLang="ko-KR" dirty="0" smtClean="0"/>
              <a:t>values</a:t>
            </a:r>
            <a:r>
              <a:rPr lang="ko-KR" altLang="en-US" dirty="0" smtClean="0"/>
              <a:t>는 값을 를 확인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err="1"/>
              <a:t>iteritems</a:t>
            </a:r>
            <a:r>
              <a:rPr lang="en-US" altLang="ko-KR" dirty="0"/>
              <a:t>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index,value</a:t>
            </a:r>
            <a:r>
              <a:rPr lang="ko-KR" altLang="en-US" dirty="0" smtClean="0"/>
              <a:t>가 쌍으로 구성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처리</a:t>
            </a:r>
            <a:r>
              <a:rPr lang="en-US" altLang="ko-KR" dirty="0"/>
              <a:t>: </a:t>
            </a:r>
            <a:r>
              <a:rPr lang="en-US" altLang="ko-KR" dirty="0" err="1" smtClean="0"/>
              <a:t>iteritems</a:t>
            </a:r>
            <a:endParaRPr lang="ko-KR" altLang="en-US" dirty="0"/>
          </a:p>
        </p:txBody>
      </p:sp>
      <p:pic>
        <p:nvPicPr>
          <p:cNvPr id="371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140968"/>
            <a:ext cx="5743575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60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주로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타입이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일 경우 </a:t>
            </a:r>
            <a:r>
              <a:rPr lang="en-US" altLang="ko-KR" dirty="0" err="1" smtClean="0"/>
              <a:t>series.str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문자열메소드를</a:t>
            </a:r>
            <a:r>
              <a:rPr lang="ko-KR" altLang="en-US" dirty="0" smtClean="0"/>
              <a:t> 이용해서 처리하도록 구현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Series.str</a:t>
            </a:r>
            <a:endParaRPr lang="ko-KR" altLang="en-US" dirty="0"/>
          </a:p>
        </p:txBody>
      </p:sp>
      <p:pic>
        <p:nvPicPr>
          <p:cNvPr id="302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29000"/>
            <a:ext cx="43719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49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99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Numpy</a:t>
            </a:r>
            <a:r>
              <a:rPr lang="en-US" altLang="ko-KR" dirty="0" smtClean="0"/>
              <a:t> Fancy </a:t>
            </a:r>
            <a:r>
              <a:rPr lang="en-US" altLang="ko-KR" dirty="0"/>
              <a:t>Indexing</a:t>
            </a:r>
            <a:br>
              <a:rPr lang="en-US" altLang="ko-KR" dirty="0"/>
            </a:br>
            <a:r>
              <a:rPr lang="ko-KR" altLang="en-US" dirty="0"/>
              <a:t>이해하기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0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</a:t>
            </a:r>
            <a:r>
              <a:rPr lang="en-US" altLang="ko-KR" dirty="0"/>
              <a:t>count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이용해서 </a:t>
            </a:r>
            <a:r>
              <a:rPr lang="en-US" altLang="ko-KR" dirty="0"/>
              <a:t>null</a:t>
            </a:r>
            <a:r>
              <a:rPr lang="ko-KR" altLang="en-US" dirty="0"/>
              <a:t>이 아닌 </a:t>
            </a:r>
            <a:r>
              <a:rPr lang="ko-KR" altLang="en-US" dirty="0" err="1"/>
              <a:t>갯수를</a:t>
            </a:r>
            <a:r>
              <a:rPr lang="ko-KR" altLang="en-US" dirty="0"/>
              <a:t>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count</a:t>
            </a:r>
            <a:endParaRPr lang="ko-KR" altLang="en-US" dirty="0"/>
          </a:p>
        </p:txBody>
      </p:sp>
      <p:pic>
        <p:nvPicPr>
          <p:cNvPr id="368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8" y="2708920"/>
            <a:ext cx="465772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66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하게 처리하면 칼럼명과 </a:t>
            </a:r>
            <a:r>
              <a:rPr lang="ko-KR" altLang="en-US" dirty="0" err="1" smtClean="0"/>
              <a:t>칼럼값들의</a:t>
            </a:r>
            <a:r>
              <a:rPr lang="ko-KR" altLang="en-US" dirty="0" smtClean="0"/>
              <a:t> 쌍</a:t>
            </a:r>
            <a:r>
              <a:rPr lang="en-US" altLang="ko-KR" dirty="0" smtClean="0"/>
              <a:t>(column name, Series)</a:t>
            </a:r>
            <a:r>
              <a:rPr lang="ko-KR" altLang="en-US" dirty="0" smtClean="0"/>
              <a:t>으로 조회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641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iteritems</a:t>
            </a:r>
            <a:endParaRPr lang="ko-KR" altLang="en-US" dirty="0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802" y="2492896"/>
            <a:ext cx="5286375" cy="393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04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하게 처리하면 </a:t>
            </a:r>
            <a:r>
              <a:rPr lang="ko-KR" altLang="en-US" dirty="0" err="1"/>
              <a:t>행</a:t>
            </a:r>
            <a:r>
              <a:rPr lang="ko-KR" altLang="en-US" dirty="0" err="1" smtClean="0"/>
              <a:t>명과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행값들의</a:t>
            </a:r>
            <a:r>
              <a:rPr lang="ko-KR" altLang="en-US" dirty="0" smtClean="0"/>
              <a:t> 쌍</a:t>
            </a:r>
            <a:r>
              <a:rPr lang="en-US" altLang="ko-KR" dirty="0" smtClean="0"/>
              <a:t>(index, Series)</a:t>
            </a:r>
            <a:r>
              <a:rPr lang="ko-KR" altLang="en-US" dirty="0" smtClean="0"/>
              <a:t>으로 조회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iterrows</a:t>
            </a:r>
            <a:endParaRPr lang="ko-KR" altLang="en-US" dirty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08920"/>
            <a:ext cx="6192688" cy="395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422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하게 처리하면 </a:t>
            </a:r>
            <a:r>
              <a:rPr lang="ko-KR" altLang="en-US" dirty="0" err="1"/>
              <a:t>행</a:t>
            </a:r>
            <a:r>
              <a:rPr lang="ko-KR" altLang="en-US" dirty="0" err="1" smtClean="0"/>
              <a:t>명과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행값들의</a:t>
            </a:r>
            <a:r>
              <a:rPr lang="ko-KR" altLang="en-US" dirty="0" smtClean="0"/>
              <a:t> 쌍</a:t>
            </a:r>
            <a:r>
              <a:rPr lang="en-US" altLang="ko-KR" dirty="0" smtClean="0"/>
              <a:t>(index, Series)</a:t>
            </a:r>
            <a:r>
              <a:rPr lang="ko-KR" altLang="en-US" dirty="0" smtClean="0"/>
              <a:t>으로 조회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itertuples</a:t>
            </a:r>
            <a:endParaRPr lang="ko-KR" altLang="en-US" dirty="0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2852936"/>
            <a:ext cx="6336704" cy="377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75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주로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타입내의 칼럼 즉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가 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일 경우 </a:t>
            </a:r>
            <a:r>
              <a:rPr lang="en-US" altLang="ko-KR" dirty="0" err="1" smtClean="0"/>
              <a:t>series.str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문자열메소드를</a:t>
            </a:r>
            <a:r>
              <a:rPr lang="ko-KR" altLang="en-US" dirty="0" smtClean="0"/>
              <a:t> 이용해서 처리하도록 구현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Series.str</a:t>
            </a:r>
            <a:endParaRPr lang="ko-KR" altLang="en-US" dirty="0"/>
          </a:p>
        </p:txBody>
      </p:sp>
      <p:pic>
        <p:nvPicPr>
          <p:cNvPr id="372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068960"/>
            <a:ext cx="5448300" cy="348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668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14348" y="2143116"/>
            <a:ext cx="7818092" cy="1500198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smtClean="0"/>
              <a:t>요소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</a:t>
            </a:r>
            <a:r>
              <a:rPr lang="en-US" altLang="ko-KR" dirty="0"/>
              <a:t>/</a:t>
            </a:r>
            <a:r>
              <a:rPr lang="ko-KR" altLang="en-US" dirty="0"/>
              <a:t>갱신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78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57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원에 대한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하나를 가지고 원소에 대해 조회 및 값 변경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647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get_value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set_value</a:t>
            </a:r>
            <a:endParaRPr lang="ko-KR" altLang="en-US" dirty="0"/>
          </a:p>
        </p:txBody>
      </p:sp>
      <p:pic>
        <p:nvPicPr>
          <p:cNvPr id="370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69" y="3284984"/>
            <a:ext cx="57150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80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들을 연결하기 위해 </a:t>
            </a:r>
            <a:r>
              <a:rPr lang="en-US" altLang="ko-KR" dirty="0" smtClean="0"/>
              <a:t>append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사용하고</a:t>
            </a:r>
            <a:r>
              <a:rPr lang="en-US" altLang="ko-KR" dirty="0" smtClean="0"/>
              <a:t>, index </a:t>
            </a:r>
            <a:r>
              <a:rPr lang="ko-KR" altLang="en-US" dirty="0" smtClean="0"/>
              <a:t>정보가 순서적으로 붙이고 싶으면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변경이 필요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648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들을 연결</a:t>
            </a:r>
            <a:r>
              <a:rPr lang="en-US" altLang="ko-KR" dirty="0" smtClean="0"/>
              <a:t>:append</a:t>
            </a:r>
            <a:endParaRPr lang="ko-KR" altLang="en-US" dirty="0"/>
          </a:p>
        </p:txBody>
      </p:sp>
      <p:pic>
        <p:nvPicPr>
          <p:cNvPr id="301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212976"/>
            <a:ext cx="279082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1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33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원소추</a:t>
            </a:r>
            <a:r>
              <a:rPr lang="ko-KR" altLang="en-US" dirty="0"/>
              <a:t>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2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다차원에 대한 </a:t>
            </a:r>
            <a:r>
              <a:rPr lang="en-US" altLang="ko-KR" dirty="0" err="1" smtClean="0"/>
              <a:t>index,column</a:t>
            </a:r>
            <a:r>
              <a:rPr lang="ko-KR" altLang="en-US" dirty="0" smtClean="0"/>
              <a:t>을 지정해서 원소에 대해 조회 및 값 변경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650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get_value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set_value</a:t>
            </a:r>
            <a:endParaRPr lang="ko-KR" altLang="en-US" dirty="0"/>
          </a:p>
        </p:txBody>
      </p:sp>
      <p:pic>
        <p:nvPicPr>
          <p:cNvPr id="369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3284984"/>
            <a:ext cx="4610100" cy="3290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80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두 객체를 연결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651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Concat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행과 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96" y="2564904"/>
            <a:ext cx="481965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7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두 객체를 연결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652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Concat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행과 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192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314" y="2348880"/>
            <a:ext cx="57531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62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행의 값이 일치한 부분이 </a:t>
            </a:r>
            <a:r>
              <a:rPr lang="ko-KR" altLang="en-US" dirty="0" err="1" smtClean="0"/>
              <a:t>없을에는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empty </a:t>
            </a:r>
            <a:r>
              <a:rPr lang="ko-KR" altLang="en-US" dirty="0" smtClean="0"/>
              <a:t>처리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653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: </a:t>
            </a:r>
            <a:r>
              <a:rPr lang="en-US" altLang="ko-KR" dirty="0" smtClean="0"/>
              <a:t>merge </a:t>
            </a:r>
            <a:r>
              <a:rPr lang="ko-KR" altLang="en-US" dirty="0" smtClean="0"/>
              <a:t>병합 </a:t>
            </a:r>
            <a:endParaRPr lang="ko-KR" altLang="en-US" dirty="0"/>
          </a:p>
        </p:txBody>
      </p:sp>
      <p:pic>
        <p:nvPicPr>
          <p:cNvPr id="1914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417" y="2924944"/>
            <a:ext cx="561975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487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subject_id</a:t>
            </a:r>
            <a:r>
              <a:rPr lang="ko-KR" altLang="en-US" dirty="0" smtClean="0"/>
              <a:t>에 값으로 일치하는 것만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: </a:t>
            </a:r>
            <a:r>
              <a:rPr lang="en-US" altLang="ko-KR" dirty="0" smtClean="0"/>
              <a:t>merge Inner join</a:t>
            </a:r>
            <a:endParaRPr lang="ko-KR" altLang="en-US" dirty="0"/>
          </a:p>
        </p:txBody>
      </p:sp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2492896"/>
            <a:ext cx="5705475" cy="417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591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열기준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subject_id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모든 것을 표시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: </a:t>
            </a:r>
            <a:r>
              <a:rPr lang="en-US" altLang="ko-KR" dirty="0" smtClean="0"/>
              <a:t>merge Outer join</a:t>
            </a:r>
            <a:endParaRPr lang="ko-KR" altLang="en-US" dirty="0"/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08920"/>
            <a:ext cx="6400800" cy="3938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3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 </a:t>
            </a:r>
            <a:r>
              <a:rPr lang="ko-KR" altLang="en-US" dirty="0"/>
              <a:t>변환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317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57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타입을 변경해서 다른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658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err="1" smtClean="0"/>
              <a:t>astype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타입 변환 후 생성 </a:t>
            </a:r>
            <a:endParaRPr lang="ko-KR" altLang="en-US" dirty="0"/>
          </a:p>
        </p:txBody>
      </p:sp>
      <p:pic>
        <p:nvPicPr>
          <p:cNvPr id="365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2" y="2924944"/>
            <a:ext cx="589597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81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67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정수배열을 사용한 색인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양수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음수를 이용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이며 행에 대한 정보를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제공해서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번째와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번째를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 검색</a:t>
            </a:r>
            <a:endParaRPr lang="ko-KR" altLang="en-US" dirty="0"/>
          </a:p>
        </p:txBody>
      </p:sp>
      <p:pic>
        <p:nvPicPr>
          <p:cNvPr id="251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851718"/>
            <a:ext cx="302895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19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73971"/>
            <a:ext cx="284797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35696" y="34197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err="1" smtClean="0"/>
              <a:t>정방향</a:t>
            </a:r>
            <a:endParaRPr lang="ko-KR" altLang="en-US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5292080" y="34197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/>
              <a:t>역</a:t>
            </a:r>
            <a:r>
              <a:rPr lang="ko-KR" altLang="en-US" b="1" u="sng" dirty="0" smtClean="0"/>
              <a:t>방향</a:t>
            </a:r>
            <a:endParaRPr lang="ko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352513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타입을 변경해서 다른 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660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err="1" smtClean="0"/>
              <a:t>astype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타입 변환 후 생성 </a:t>
            </a:r>
            <a:endParaRPr lang="ko-KR" altLang="en-US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92896"/>
            <a:ext cx="5562600" cy="3673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89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재색인하기</a:t>
            </a:r>
          </a:p>
        </p:txBody>
      </p:sp>
    </p:spTree>
    <p:extLst>
      <p:ext uri="{BB962C8B-B14F-4D97-AF65-F5344CB8AC3E}">
        <p14:creationId xmlns:p14="http://schemas.microsoft.com/office/powerpoint/2010/main" val="248559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77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인덱스를 지정한 대로 위치가 바뀌고 새로운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 생성함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663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reindex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296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852936"/>
            <a:ext cx="284797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60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변수에 직접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값을 할당해서 변경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664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err="1" smtClean="0"/>
              <a:t>reinex</a:t>
            </a:r>
            <a:r>
              <a:rPr lang="en-US" altLang="ko-KR" dirty="0" smtClean="0"/>
              <a:t> </a:t>
            </a:r>
            <a:r>
              <a:rPr lang="ko-KR" altLang="en-US" dirty="0" smtClean="0"/>
              <a:t>후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pic>
        <p:nvPicPr>
          <p:cNvPr id="299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80928"/>
            <a:ext cx="4032448" cy="3776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66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Reindex</a:t>
            </a:r>
            <a:r>
              <a:rPr lang="ko-KR" altLang="en-US" dirty="0" smtClean="0"/>
              <a:t>할 때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추가되면 </a:t>
            </a:r>
            <a:r>
              <a:rPr lang="en-US" altLang="ko-KR" dirty="0" err="1" smtClean="0"/>
              <a:t>NaN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값으로 채워지지만 </a:t>
            </a:r>
            <a:r>
              <a:rPr lang="en-US" altLang="ko-KR" dirty="0" err="1" smtClean="0"/>
              <a:t>ffill</a:t>
            </a:r>
            <a:r>
              <a:rPr lang="en-US" altLang="ko-KR" dirty="0" smtClean="0"/>
              <a:t>(</a:t>
            </a:r>
            <a:r>
              <a:rPr lang="ko-KR" altLang="en-US" dirty="0" smtClean="0"/>
              <a:t>앞의 값 </a:t>
            </a:r>
            <a:r>
              <a:rPr lang="ko-KR" altLang="en-US" dirty="0" err="1" smtClean="0"/>
              <a:t>매칭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이나 </a:t>
            </a:r>
            <a:r>
              <a:rPr lang="en-US" altLang="ko-KR" dirty="0" err="1" smtClean="0"/>
              <a:t>bfill</a:t>
            </a:r>
            <a:r>
              <a:rPr lang="en-US" altLang="ko-KR" dirty="0" smtClean="0"/>
              <a:t>(</a:t>
            </a:r>
            <a:r>
              <a:rPr lang="ko-KR" altLang="en-US" dirty="0" smtClean="0"/>
              <a:t>뒤의 값 </a:t>
            </a:r>
            <a:r>
              <a:rPr lang="ko-KR" altLang="en-US" dirty="0" err="1" smtClean="0"/>
              <a:t>매칭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method</a:t>
            </a:r>
            <a:r>
              <a:rPr lang="ko-KR" altLang="en-US" dirty="0" smtClean="0"/>
              <a:t>에 지정하면 </a:t>
            </a:r>
            <a:r>
              <a:rPr lang="ko-KR" altLang="en-US" dirty="0" err="1" smtClean="0"/>
              <a:t>보간법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665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reindex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  값 넣기</a:t>
            </a:r>
            <a:endParaRPr lang="ko-KR" altLang="en-US" dirty="0"/>
          </a:p>
        </p:txBody>
      </p:sp>
      <p:pic>
        <p:nvPicPr>
          <p:cNvPr id="350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01008"/>
            <a:ext cx="40290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02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29000"/>
            <a:ext cx="2343150" cy="316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31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7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다시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해서 조정이 가능하며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추가시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fill_value</a:t>
            </a:r>
            <a:r>
              <a:rPr lang="ko-KR" altLang="en-US" dirty="0" smtClean="0"/>
              <a:t>로 지정해서 값을 초기화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667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reindex</a:t>
            </a:r>
            <a:endParaRPr lang="ko-KR" altLang="en-US" dirty="0"/>
          </a:p>
        </p:txBody>
      </p:sp>
      <p:pic>
        <p:nvPicPr>
          <p:cNvPr id="3491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852936"/>
            <a:ext cx="4600575" cy="372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220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원소에 대한 </a:t>
            </a:r>
            <a:r>
              <a:rPr lang="en-US" altLang="ko-KR" dirty="0" smtClean="0"/>
              <a:t>index/columns</a:t>
            </a:r>
            <a:r>
              <a:rPr lang="ko-KR" altLang="en-US" dirty="0" smtClean="0"/>
              <a:t>를 지정해서  </a:t>
            </a:r>
            <a:r>
              <a:rPr lang="en-US" altLang="ko-KR" dirty="0" err="1" smtClean="0"/>
              <a:t>reindexing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</a:t>
            </a:r>
            <a:r>
              <a:rPr lang="ko-KR" altLang="en-US" dirty="0"/>
              <a:t>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668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 : </a:t>
            </a:r>
            <a:r>
              <a:rPr lang="en-US" altLang="ko-KR" dirty="0" err="1" smtClean="0"/>
              <a:t>fill_value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51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691" y="2708920"/>
            <a:ext cx="4962525" cy="392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90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3"/>
            <a:ext cx="8229600" cy="1345319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원소에 대한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ko-KR" altLang="en-US" dirty="0"/>
              <a:t>재</a:t>
            </a:r>
            <a:r>
              <a:rPr lang="ko-KR" altLang="en-US" dirty="0" smtClean="0"/>
              <a:t>지정해서  </a:t>
            </a:r>
            <a:r>
              <a:rPr lang="en-US" altLang="ko-KR" dirty="0" err="1" smtClean="0"/>
              <a:t>reindexing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 값 처리는 </a:t>
            </a:r>
            <a:r>
              <a:rPr lang="en-US" altLang="ko-KR" dirty="0" smtClean="0"/>
              <a:t>method </a:t>
            </a:r>
            <a:r>
              <a:rPr lang="ko-KR" altLang="en-US" dirty="0" smtClean="0"/>
              <a:t>인자에 </a:t>
            </a:r>
            <a:r>
              <a:rPr lang="en-US" altLang="ko-KR" dirty="0" err="1" smtClean="0"/>
              <a:t>ffill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bfill</a:t>
            </a:r>
            <a:r>
              <a:rPr lang="ko-KR" altLang="en-US" dirty="0" smtClean="0"/>
              <a:t>를 넣어 앞이나 </a:t>
            </a:r>
            <a:r>
              <a:rPr lang="ko-KR" altLang="en-US" dirty="0" err="1" smtClean="0"/>
              <a:t>뒷의</a:t>
            </a:r>
            <a:r>
              <a:rPr lang="ko-KR" altLang="en-US" dirty="0" smtClean="0"/>
              <a:t> 값을 기준으로 넣음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669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 :method</a:t>
            </a:r>
            <a:endParaRPr lang="ko-KR" altLang="en-US" dirty="0"/>
          </a:p>
        </p:txBody>
      </p:sp>
      <p:pic>
        <p:nvPicPr>
          <p:cNvPr id="376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673" y="2924943"/>
            <a:ext cx="6353175" cy="390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04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두개의</a:t>
            </a:r>
            <a:r>
              <a:rPr lang="ko-KR" altLang="en-US" dirty="0" smtClean="0"/>
              <a:t> 배열을 주면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배열은 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배열은 열로 순서쌍을 구성해서 값을 추출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순서쌍 </a:t>
            </a:r>
            <a:r>
              <a:rPr lang="ko-KR" altLang="en-US" dirty="0" err="1" smtClean="0"/>
              <a:t>처리후</a:t>
            </a:r>
            <a:r>
              <a:rPr lang="ko-KR" altLang="en-US" dirty="0" smtClean="0"/>
              <a:t> 원소만 추출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572104"/>
            <a:ext cx="3816424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686404"/>
            <a:ext cx="28194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15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670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sorting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9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91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값을 기준으로 내부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 변경함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672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sort_values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297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47" y="2780928"/>
            <a:ext cx="25050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69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77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인덱스</a:t>
            </a:r>
            <a:r>
              <a:rPr lang="en-US" altLang="ko-KR" dirty="0" smtClean="0"/>
              <a:t>(axis=0</a:t>
            </a:r>
            <a:r>
              <a:rPr lang="ko-KR" altLang="en-US" dirty="0" smtClean="0"/>
              <a:t>은 행</a:t>
            </a:r>
            <a:r>
              <a:rPr lang="en-US" altLang="ko-KR" dirty="0" smtClean="0"/>
              <a:t>, axis=1</a:t>
            </a:r>
            <a:r>
              <a:rPr lang="ko-KR" altLang="en-US" dirty="0" smtClean="0"/>
              <a:t>은 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기준으로 내부 </a:t>
            </a:r>
            <a:r>
              <a:rPr lang="en-US" altLang="ko-KR" dirty="0" err="1"/>
              <a:t>DataFrame</a:t>
            </a:r>
            <a:r>
              <a:rPr lang="ko-KR" altLang="en-US" dirty="0" smtClean="0"/>
              <a:t>를 변경함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674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ko-KR" altLang="en-US" dirty="0" smtClean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sort_index</a:t>
            </a:r>
            <a:endParaRPr lang="ko-KR" altLang="en-US" dirty="0"/>
          </a:p>
        </p:txBody>
      </p:sp>
      <p:pic>
        <p:nvPicPr>
          <p:cNvPr id="364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790" y="2708920"/>
            <a:ext cx="6238875" cy="3892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8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값을 기준으로 내부 </a:t>
            </a:r>
            <a:r>
              <a:rPr lang="en-US" altLang="ko-KR" dirty="0" err="1"/>
              <a:t>DataFrame</a:t>
            </a:r>
            <a:r>
              <a:rPr lang="ko-KR" altLang="en-US" dirty="0" smtClean="0"/>
              <a:t>를 변경함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675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ko-KR" altLang="en-US" dirty="0" smtClean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sort_values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363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478155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23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원소에 대한 </a:t>
            </a:r>
            <a:r>
              <a:rPr lang="en-US" altLang="ko-KR" dirty="0" smtClean="0"/>
              <a:t>sorting </a:t>
            </a:r>
            <a:r>
              <a:rPr lang="ko-KR" altLang="en-US" dirty="0" smtClean="0"/>
              <a:t>하고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inplace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세팅해서</a:t>
            </a:r>
            <a:r>
              <a:rPr lang="ko-KR" altLang="en-US" dirty="0" smtClean="0"/>
              <a:t> 내부 변경처리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676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sort_value</a:t>
            </a:r>
            <a:endParaRPr lang="ko-KR" altLang="en-US" dirty="0"/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2924944"/>
            <a:ext cx="5286375" cy="3510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961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값 변경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11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97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Pop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칼럼을 꺼낸 후 삭제하기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679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칼럼 삭</a:t>
            </a:r>
            <a:r>
              <a:rPr lang="ko-KR" altLang="en-US" dirty="0"/>
              <a:t>제</a:t>
            </a:r>
            <a:r>
              <a:rPr lang="en-US" altLang="ko-KR" dirty="0" smtClean="0"/>
              <a:t>: pop</a:t>
            </a:r>
            <a:endParaRPr lang="ko-KR" altLang="en-US" dirty="0"/>
          </a:p>
        </p:txBody>
      </p:sp>
      <p:pic>
        <p:nvPicPr>
          <p:cNvPr id="375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2852936"/>
            <a:ext cx="63722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70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배열추출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64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Replace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값 전체를 바꾸므로 특정부분을 추출하여 적용할 경우에만 특정 값이 변경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680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특정 원소 변경 </a:t>
            </a:r>
            <a:r>
              <a:rPr lang="en-US" altLang="ko-KR" dirty="0" smtClean="0"/>
              <a:t>: replace()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5256584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876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38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Insert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새로운 칼럼을 삽입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682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칼럼 삽입</a:t>
            </a:r>
            <a:r>
              <a:rPr lang="en-US" altLang="ko-KR" dirty="0" smtClean="0"/>
              <a:t>: insert</a:t>
            </a:r>
            <a:endParaRPr lang="ko-KR" altLang="en-US" dirty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5904656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14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Pop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칼럼을 꺼낸 후 삭제하기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683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칼럼 삭</a:t>
            </a:r>
            <a:r>
              <a:rPr lang="ko-KR" altLang="en-US" dirty="0"/>
              <a:t>제</a:t>
            </a:r>
            <a:r>
              <a:rPr lang="en-US" altLang="ko-KR" dirty="0" smtClean="0"/>
              <a:t>: pop</a:t>
            </a:r>
            <a:endParaRPr lang="ko-KR" altLang="en-US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6678910" cy="4143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608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칼럼명</a:t>
            </a:r>
            <a:r>
              <a:rPr lang="ko-KR" altLang="en-US" dirty="0" smtClean="0"/>
              <a:t> 또는 </a:t>
            </a:r>
            <a:r>
              <a:rPr lang="en-US" altLang="ko-KR" dirty="0" smtClean="0"/>
              <a:t>[‘</a:t>
            </a:r>
            <a:r>
              <a:rPr lang="ko-KR" altLang="en-US" dirty="0" err="1" smtClean="0"/>
              <a:t>칼럼명</a:t>
            </a:r>
            <a:r>
              <a:rPr lang="en-US" altLang="ko-KR" dirty="0" smtClean="0"/>
              <a:t>’]</a:t>
            </a:r>
            <a:r>
              <a:rPr lang="ko-KR" altLang="en-US" dirty="0" smtClean="0"/>
              <a:t>으로 조회하면 칼럼단위로 갱신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684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칼럼 갱신</a:t>
            </a:r>
            <a:endParaRPr lang="ko-KR" altLang="en-US" dirty="0"/>
          </a:p>
        </p:txBody>
      </p:sp>
      <p:pic>
        <p:nvPicPr>
          <p:cNvPr id="319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068960"/>
            <a:ext cx="3781425" cy="378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9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68960"/>
            <a:ext cx="3876675" cy="3613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87624" y="2708920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smtClean="0"/>
              <a:t>다른 값으로 변경</a:t>
            </a:r>
            <a:endParaRPr lang="ko-KR" altLang="en-US" sz="1400" b="1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2707431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smtClean="0"/>
              <a:t>동일 값으로 변경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37525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[</a:t>
            </a:r>
            <a:r>
              <a:rPr lang="ko-KR" altLang="en-US" dirty="0" smtClean="0"/>
              <a:t>열</a:t>
            </a:r>
            <a:r>
              <a:rPr lang="en-US" altLang="ko-KR" dirty="0" smtClean="0"/>
              <a:t>]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갱신시</a:t>
            </a:r>
            <a:r>
              <a:rPr lang="ko-KR" altLang="en-US" dirty="0" smtClean="0"/>
              <a:t> 기존에 없는 칼럼이 있으면 칼럼 추가가 됨 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685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갱신시</a:t>
            </a:r>
            <a:r>
              <a:rPr lang="ko-KR" altLang="en-US" dirty="0" smtClean="0"/>
              <a:t> 주의사항</a:t>
            </a:r>
            <a:endParaRPr lang="ko-KR" altLang="en-US" dirty="0"/>
          </a:p>
        </p:txBody>
      </p:sp>
      <p:pic>
        <p:nvPicPr>
          <p:cNvPr id="320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2636912"/>
            <a:ext cx="3733800" cy="3738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299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없는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값을 </a:t>
            </a:r>
            <a:r>
              <a:rPr lang="en-US" altLang="ko-KR" dirty="0" err="1" smtClean="0"/>
              <a:t>scala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할당시</a:t>
            </a:r>
            <a:r>
              <a:rPr lang="ko-KR" altLang="en-US" dirty="0" smtClean="0"/>
              <a:t> 행에 맞춰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추가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4529260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98188"/>
            <a:ext cx="3024336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729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없는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칼럼을 할당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추가</a:t>
            </a:r>
            <a:r>
              <a:rPr lang="en-US" altLang="ko-KR" dirty="0" smtClean="0"/>
              <a:t>:</a:t>
            </a:r>
            <a:r>
              <a:rPr lang="ko-KR" altLang="en-US" dirty="0" smtClean="0"/>
              <a:t>칼럼복사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4968864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06827"/>
            <a:ext cx="3384376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853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존재한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값을 추가할 경우 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되어 칼럼이 변경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 smtClean="0"/>
              <a:t>칼럼값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127452" y="3518682"/>
            <a:ext cx="2483456" cy="2615282"/>
            <a:chOff x="4089891" y="3460358"/>
            <a:chExt cx="2483456" cy="2615282"/>
          </a:xfrm>
        </p:grpSpPr>
        <p:sp>
          <p:nvSpPr>
            <p:cNvPr id="7" name="직사각형 6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403" y="2761824"/>
            <a:ext cx="2800350" cy="359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69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칼럼별</a:t>
            </a:r>
            <a:r>
              <a:rPr lang="ko-KR" altLang="en-US" dirty="0" smtClean="0"/>
              <a:t> </a:t>
            </a:r>
            <a:r>
              <a:rPr lang="en-US" altLang="ko-KR" dirty="0" smtClean="0"/>
              <a:t>swap </a:t>
            </a:r>
            <a:r>
              <a:rPr lang="ko-KR" altLang="en-US" dirty="0" smtClean="0"/>
              <a:t>처리를 하려면 </a:t>
            </a:r>
            <a:r>
              <a:rPr lang="en-US" altLang="ko-KR" dirty="0" err="1" smtClean="0"/>
              <a:t>indexinf</a:t>
            </a:r>
            <a:r>
              <a:rPr lang="en-US" altLang="ko-KR" dirty="0" smtClean="0"/>
              <a:t>[ ]</a:t>
            </a:r>
            <a:r>
              <a:rPr lang="ko-KR" altLang="en-US" dirty="0" smtClean="0"/>
              <a:t>처리하기 위해 리스트에 </a:t>
            </a:r>
            <a:r>
              <a:rPr lang="ko-KR" altLang="en-US" dirty="0" err="1" smtClean="0"/>
              <a:t>칼럼명을</a:t>
            </a:r>
            <a:r>
              <a:rPr lang="ko-KR" altLang="en-US" dirty="0" smtClean="0"/>
              <a:t> 사용해서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swap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124" y="2852936"/>
            <a:ext cx="54483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85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첫번째</a:t>
            </a:r>
            <a:r>
              <a:rPr lang="ko-KR" altLang="en-US" dirty="0" smtClean="0"/>
              <a:t> 배열은 행을 처리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배열은 열을 처리해서 </a:t>
            </a:r>
            <a:r>
              <a:rPr lang="ko-KR" altLang="en-US" dirty="0" err="1" smtClean="0"/>
              <a:t>행과열로</a:t>
            </a:r>
            <a:r>
              <a:rPr lang="ko-KR" altLang="en-US" dirty="0" smtClean="0"/>
              <a:t> 구성된 배열 추출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행과 열로 구성된 배열 추출</a:t>
            </a:r>
            <a:endParaRPr lang="ko-KR" altLang="en-US" dirty="0"/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79862"/>
            <a:ext cx="28956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85744"/>
            <a:ext cx="30003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88111" y="321297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sz="1400" b="1" u="sng" dirty="0" err="1" smtClean="0"/>
              <a:t>np.ix</a:t>
            </a:r>
            <a:r>
              <a:rPr lang="en-US" altLang="ko-KR" sz="1400" b="1" u="sng" dirty="0" smtClean="0"/>
              <a:t>_</a:t>
            </a:r>
            <a:r>
              <a:rPr lang="ko-KR" altLang="en-US" sz="1400" b="1" u="sng" dirty="0" smtClean="0"/>
              <a:t>함수를 이용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149877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원소를 검색한 후에 대치시킴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Replace : </a:t>
            </a:r>
            <a:r>
              <a:rPr lang="ko-KR" altLang="en-US" dirty="0" smtClean="0"/>
              <a:t>원소 한 개 변경</a:t>
            </a:r>
            <a:endParaRPr lang="ko-KR" altLang="en-US" dirty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7" y="2492896"/>
            <a:ext cx="5305425" cy="427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45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원소를 검색한 후에 대치시킴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Replace : </a:t>
            </a:r>
            <a:r>
              <a:rPr lang="ko-KR" altLang="en-US" dirty="0" smtClean="0"/>
              <a:t>원소 여러 개 변경</a:t>
            </a:r>
            <a:endParaRPr lang="ko-KR" altLang="en-US" dirty="0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636912"/>
            <a:ext cx="4943475" cy="385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935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692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425481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89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Drop</a:t>
            </a:r>
            <a:r>
              <a:rPr lang="ko-KR" altLang="en-US" dirty="0" smtClean="0"/>
              <a:t>을 사용해서 요소를 제거함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694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Series: drop</a:t>
            </a:r>
            <a:endParaRPr lang="ko-KR" altLang="en-US" dirty="0"/>
          </a:p>
        </p:txBody>
      </p:sp>
      <p:pic>
        <p:nvPicPr>
          <p:cNvPr id="353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413" y="3140968"/>
            <a:ext cx="363855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07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del</a:t>
            </a:r>
            <a:r>
              <a:rPr lang="ko-KR" altLang="en-US" dirty="0" smtClean="0"/>
              <a:t>로 요소를 하나씩 제거함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695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Series: del</a:t>
            </a:r>
            <a:endParaRPr lang="ko-KR" altLang="en-US" dirty="0"/>
          </a:p>
        </p:txBody>
      </p:sp>
      <p:pic>
        <p:nvPicPr>
          <p:cNvPr id="388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492896"/>
            <a:ext cx="67532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962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6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존재한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drop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삭제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697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삭제 </a:t>
            </a:r>
            <a:r>
              <a:rPr lang="en-US" altLang="ko-KR" dirty="0" smtClean="0"/>
              <a:t>: drop</a:t>
            </a:r>
            <a:endParaRPr lang="ko-KR" altLang="en-US" dirty="0"/>
          </a:p>
        </p:txBody>
      </p:sp>
      <p:pic>
        <p:nvPicPr>
          <p:cNvPr id="135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668" y="2564904"/>
            <a:ext cx="4464496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4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행과 열에 대한 값을 삭제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열은 </a:t>
            </a:r>
            <a:r>
              <a:rPr lang="en-US" altLang="ko-KR" dirty="0" smtClean="0"/>
              <a:t>axis=1</a:t>
            </a:r>
            <a:r>
              <a:rPr lang="ko-KR" altLang="en-US" dirty="0" smtClean="0"/>
              <a:t>도 추가해야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 값은 변경하지 않고 새로운 객체를 추가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698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: </a:t>
            </a:r>
            <a:r>
              <a:rPr lang="en-US" altLang="ko-KR" dirty="0" smtClean="0"/>
              <a:t>drop</a:t>
            </a:r>
            <a:endParaRPr lang="ko-KR" altLang="en-US" dirty="0"/>
          </a:p>
        </p:txBody>
      </p:sp>
      <p:pic>
        <p:nvPicPr>
          <p:cNvPr id="352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44780"/>
            <a:ext cx="3456384" cy="345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852936"/>
            <a:ext cx="3312368" cy="3935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25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문자열 칼럼인 </a:t>
            </a:r>
            <a:r>
              <a:rPr lang="en-US" altLang="ko-KR" dirty="0" smtClean="0"/>
              <a:t>name, axis =1(</a:t>
            </a:r>
            <a:r>
              <a:rPr lang="ko-KR" altLang="en-US" dirty="0" smtClean="0"/>
              <a:t>칼럼 축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699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Name </a:t>
            </a:r>
            <a:r>
              <a:rPr lang="ko-KR" altLang="en-US" dirty="0" smtClean="0"/>
              <a:t>칼럼을</a:t>
            </a:r>
            <a:r>
              <a:rPr lang="en-US" altLang="ko-KR" dirty="0" smtClean="0"/>
              <a:t> drop </a:t>
            </a:r>
            <a:r>
              <a:rPr lang="ko-KR" altLang="en-US" dirty="0" smtClean="0"/>
              <a:t>삭제 </a:t>
            </a:r>
            <a:endParaRPr lang="ko-KR" altLang="en-US" dirty="0"/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215" y="2708920"/>
            <a:ext cx="67437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20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는 내부 구조부터 다르게 되어있어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가 더 처리가 빠르게 실행됨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vs. list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389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96952"/>
            <a:ext cx="7350398" cy="368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142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표현식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20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존재한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del</a:t>
            </a:r>
            <a:r>
              <a:rPr lang="ko-KR" altLang="en-US" dirty="0" smtClean="0"/>
              <a:t>로 삭제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700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삭제 </a:t>
            </a:r>
            <a:r>
              <a:rPr lang="en-US" altLang="ko-KR" dirty="0" smtClean="0"/>
              <a:t>: del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601604" y="3376030"/>
            <a:ext cx="1748292" cy="2712240"/>
            <a:chOff x="971600" y="2672858"/>
            <a:chExt cx="1944216" cy="3218511"/>
          </a:xfrm>
        </p:grpSpPr>
        <p:sp>
          <p:nvSpPr>
            <p:cNvPr id="28" name="직사각형 27"/>
            <p:cNvSpPr/>
            <p:nvPr/>
          </p:nvSpPr>
          <p:spPr>
            <a:xfrm>
              <a:off x="2267744" y="3645024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67744" y="4442825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67744" y="5243297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71600" y="4906231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76496" y="2672858"/>
              <a:ext cx="576064" cy="43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33" name="오른쪽 중괄호 32"/>
            <p:cNvSpPr/>
            <p:nvPr/>
          </p:nvSpPr>
          <p:spPr>
            <a:xfrm rot="10800000">
              <a:off x="1403648" y="3897762"/>
              <a:ext cx="360040" cy="195851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95736" y="3378578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64338" y="366247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64338" y="453394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32072" y="5390445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07994"/>
            <a:ext cx="254317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370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701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산술연산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55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2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값과 계산시 전체를 </a:t>
            </a:r>
            <a:r>
              <a:rPr lang="en-US" altLang="ko-KR" dirty="0" smtClean="0"/>
              <a:t>vector </a:t>
            </a:r>
            <a:r>
              <a:rPr lang="ko-KR" altLang="en-US" dirty="0" smtClean="0"/>
              <a:t>값으로 전환해서 계산하고</a:t>
            </a:r>
            <a:r>
              <a:rPr lang="en-US" altLang="ko-KR" dirty="0" smtClean="0"/>
              <a:t>, vector </a:t>
            </a:r>
            <a:r>
              <a:rPr lang="ko-KR" altLang="en-US" dirty="0" smtClean="0"/>
              <a:t>간 </a:t>
            </a:r>
            <a:r>
              <a:rPr lang="ko-KR" altLang="en-US" dirty="0" err="1" smtClean="0"/>
              <a:t>연산시는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index</a:t>
            </a:r>
            <a:r>
              <a:rPr lang="ko-KR" altLang="en-US" dirty="0"/>
              <a:t>가 매칭되지 않을 경우는 </a:t>
            </a:r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처리  </a:t>
            </a:r>
            <a:r>
              <a:rPr lang="ko-KR" altLang="en-US" dirty="0" smtClean="0"/>
              <a:t> 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703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scalar/vector </a:t>
            </a:r>
            <a:endParaRPr lang="ko-KR" altLang="en-US" dirty="0"/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52936"/>
            <a:ext cx="3888431" cy="390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055167"/>
            <a:ext cx="3456384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398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대한 산술연산</a:t>
            </a:r>
            <a:r>
              <a:rPr lang="en-US" altLang="ko-KR" dirty="0" smtClean="0"/>
              <a:t>(+,-,*,/,//,%)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704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+,-,*,/,//,% </a:t>
            </a:r>
            <a:endParaRPr lang="ko-KR" altLang="en-US" dirty="0"/>
          </a:p>
        </p:txBody>
      </p:sp>
      <p:pic>
        <p:nvPicPr>
          <p:cNvPr id="269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12976"/>
            <a:ext cx="3312368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206" y="2348880"/>
            <a:ext cx="1952625" cy="408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917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값들이 음수일 경우 절대값</a:t>
            </a:r>
            <a:r>
              <a:rPr lang="en-US" altLang="ko-KR" dirty="0" smtClean="0"/>
              <a:t>(abs)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705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smtClean="0"/>
              <a:t>: abs</a:t>
            </a:r>
            <a:endParaRPr lang="ko-KR" altLang="en-US" dirty="0"/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24944"/>
            <a:ext cx="36004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706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add/</a:t>
            </a:r>
            <a:r>
              <a:rPr lang="en-US" altLang="ko-KR" dirty="0" err="1" smtClean="0"/>
              <a:t>radd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메소드와</a:t>
            </a:r>
            <a:r>
              <a:rPr lang="ko-KR" altLang="en-US" dirty="0" smtClean="0"/>
              <a:t> </a:t>
            </a:r>
            <a:r>
              <a:rPr lang="en-US" altLang="ko-KR" dirty="0"/>
              <a:t>sub/</a:t>
            </a:r>
            <a:r>
              <a:rPr lang="en-US" altLang="ko-KR" dirty="0" err="1"/>
              <a:t>rsub</a:t>
            </a:r>
            <a:r>
              <a:rPr lang="en-US" altLang="ko-KR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706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add/sub </a:t>
            </a:r>
            <a:endParaRPr lang="ko-KR" altLang="en-US" dirty="0"/>
          </a:p>
        </p:txBody>
      </p:sp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36912"/>
            <a:ext cx="3816424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578300"/>
            <a:ext cx="396044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109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mul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rmul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와 </a:t>
            </a:r>
            <a:r>
              <a:rPr lang="en-US" altLang="ko-KR" dirty="0" smtClean="0"/>
              <a:t>mod/</a:t>
            </a:r>
            <a:r>
              <a:rPr lang="en-US" altLang="ko-KR" dirty="0" err="1" smtClean="0"/>
              <a:t>rmod</a:t>
            </a:r>
            <a:r>
              <a:rPr lang="en-US" altLang="ko-KR" dirty="0" smtClean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707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mul</a:t>
            </a:r>
            <a:r>
              <a:rPr lang="en-US" altLang="ko-KR" dirty="0" smtClean="0"/>
              <a:t>/mod </a:t>
            </a:r>
            <a:endParaRPr lang="ko-KR" altLang="en-US" dirty="0"/>
          </a:p>
        </p:txBody>
      </p:sp>
      <p:pic>
        <p:nvPicPr>
          <p:cNvPr id="265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08920"/>
            <a:ext cx="3672408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613670"/>
            <a:ext cx="37719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997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div/</a:t>
            </a:r>
            <a:r>
              <a:rPr lang="en-US" altLang="ko-KR" dirty="0" err="1" smtClean="0"/>
              <a:t>rdiv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floordiv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rfloordiv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truediv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rtruediv</a:t>
            </a:r>
            <a:r>
              <a:rPr lang="en-US" altLang="ko-KR" dirty="0" smtClean="0"/>
              <a:t>/divide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708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div </a:t>
            </a:r>
            <a:endParaRPr lang="ko-KR" altLang="en-US" dirty="0"/>
          </a:p>
        </p:txBody>
      </p:sp>
      <p:pic>
        <p:nvPicPr>
          <p:cNvPr id="264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26977"/>
            <a:ext cx="396044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4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276872"/>
            <a:ext cx="2457450" cy="430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048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 내의 최고 발생한 것을 확인하는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709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: mode</a:t>
            </a:r>
            <a:endParaRPr lang="ko-KR" altLang="en-US" dirty="0"/>
          </a:p>
        </p:txBody>
      </p:sp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4752528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0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배열에 </a:t>
            </a:r>
            <a:r>
              <a:rPr lang="ko-KR" altLang="en-US" dirty="0" err="1" smtClean="0"/>
              <a:t>직적</a:t>
            </a:r>
            <a:r>
              <a:rPr lang="ko-KR" altLang="en-US" dirty="0" smtClean="0"/>
              <a:t> 비교연산 수식을 제공해서 원소 추출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표현식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비교 연산</a:t>
            </a:r>
            <a:endParaRPr lang="ko-KR" altLang="en-US" dirty="0"/>
          </a:p>
        </p:txBody>
      </p:sp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356992"/>
            <a:ext cx="2857500" cy="249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396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평균</a:t>
            </a:r>
            <a:r>
              <a:rPr lang="en-US" altLang="ko-KR" dirty="0" smtClean="0"/>
              <a:t>(mean), </a:t>
            </a:r>
            <a:r>
              <a:rPr lang="ko-KR" altLang="en-US" dirty="0" smtClean="0"/>
              <a:t>중앙값</a:t>
            </a:r>
            <a:r>
              <a:rPr lang="en-US" altLang="ko-KR" dirty="0" smtClean="0"/>
              <a:t>(median),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std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대해 구하기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합</a:t>
            </a:r>
            <a:r>
              <a:rPr lang="en-US" altLang="ko-KR" dirty="0" smtClean="0"/>
              <a:t>,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,</a:t>
            </a:r>
            <a:r>
              <a:rPr lang="ko-KR" altLang="en-US" dirty="0" smtClean="0"/>
              <a:t>분산</a:t>
            </a:r>
            <a:endParaRPr lang="ko-KR" altLang="en-US" dirty="0"/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636912"/>
            <a:ext cx="4824536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07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평균</a:t>
            </a:r>
            <a:r>
              <a:rPr lang="en-US" altLang="ko-KR" dirty="0" smtClean="0"/>
              <a:t>(mean), 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std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등을 한번에 구하기</a:t>
            </a:r>
            <a:r>
              <a:rPr lang="en-US" altLang="ko-KR" dirty="0" smtClean="0"/>
              <a:t>(describe)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숫자 데이터 통합 조회</a:t>
            </a:r>
            <a:endParaRPr lang="ko-KR" altLang="en-US" dirty="0"/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564904"/>
            <a:ext cx="5616623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49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문자들로 값을 구성할 경우 </a:t>
            </a:r>
            <a:r>
              <a:rPr lang="en-US" altLang="ko-KR" dirty="0" smtClean="0"/>
              <a:t>describe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count, </a:t>
            </a:r>
            <a:r>
              <a:rPr lang="en-US" altLang="ko-KR" dirty="0" err="1" smtClean="0"/>
              <a:t>unque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빈도에 대한 결과를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타입으로 반환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문자 데이터 통합 조회</a:t>
            </a:r>
            <a:endParaRPr lang="ko-KR" altLang="en-US" dirty="0"/>
          </a:p>
        </p:txBody>
      </p:sp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24944"/>
            <a:ext cx="554355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667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인스턴스내의</a:t>
            </a:r>
            <a:r>
              <a:rPr lang="ko-KR" altLang="en-US" dirty="0" smtClean="0"/>
              <a:t> 동일한 숫자 원소가 몇 개인지를 확인 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nunique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동일한 숫자 원소 확인</a:t>
            </a:r>
            <a:endParaRPr lang="ko-KR" altLang="en-US" dirty="0"/>
          </a:p>
        </p:txBody>
      </p:sp>
      <p:pic>
        <p:nvPicPr>
          <p:cNvPr id="252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636912"/>
            <a:ext cx="4464496" cy="386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753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39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간의 산술연산 계산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산술연산자 이용</a:t>
            </a:r>
            <a:endParaRPr lang="ko-KR" altLang="en-US" dirty="0"/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968552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031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add, sub, </a:t>
            </a:r>
            <a:r>
              <a:rPr lang="en-US" altLang="ko-KR" dirty="0" err="1" smtClean="0"/>
              <a:t>mul</a:t>
            </a:r>
            <a:r>
              <a:rPr lang="en-US" altLang="ko-KR" dirty="0" smtClean="0"/>
              <a:t> </a:t>
            </a: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+, - , *</a:t>
            </a:r>
            <a:endParaRPr lang="ko-KR" altLang="en-US" dirty="0"/>
          </a:p>
        </p:txBody>
      </p:sp>
      <p:pic>
        <p:nvPicPr>
          <p:cNvPr id="347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92896"/>
            <a:ext cx="3752850" cy="3963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803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truediv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floordiv</a:t>
            </a:r>
            <a:r>
              <a:rPr lang="en-US" altLang="ko-KR" dirty="0" smtClean="0"/>
              <a:t>, mod </a:t>
            </a: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/,//, mod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348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132856"/>
            <a:ext cx="37719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19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간 우측산술연산</a:t>
            </a:r>
            <a:endParaRPr lang="ko-KR" altLang="en-US" dirty="0"/>
          </a:p>
        </p:txBody>
      </p:sp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3888432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916832"/>
            <a:ext cx="2952328" cy="484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279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칼럼간 산술연산</a:t>
            </a:r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2708920"/>
            <a:ext cx="403244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916832"/>
            <a:ext cx="2647950" cy="451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6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배열의 각 원소가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나누었을때</a:t>
            </a:r>
            <a:r>
              <a:rPr lang="ko-KR" altLang="en-US" dirty="0" smtClean="0"/>
              <a:t> 나머지가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아닌 경우 원소 추출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표현식</a:t>
            </a:r>
            <a:r>
              <a:rPr lang="ko-KR" altLang="en-US" dirty="0" smtClean="0"/>
              <a:t> 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산출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비교 연산</a:t>
            </a:r>
            <a:endParaRPr lang="ko-KR" altLang="en-US" dirty="0"/>
          </a:p>
        </p:txBody>
      </p:sp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3789040"/>
            <a:ext cx="28194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11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칼럼에 최대 빈도 값을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Mode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pic>
        <p:nvPicPr>
          <p:cNvPr id="367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573016"/>
            <a:ext cx="42386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32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/>
              <a:t> </a:t>
            </a:r>
            <a:r>
              <a:rPr lang="ko-KR" altLang="en-US" dirty="0" smtClean="0"/>
              <a:t>전체에 대한 전체 통계적 정보 조회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describe:</a:t>
            </a:r>
            <a:r>
              <a:rPr lang="ko-KR" altLang="en-US" dirty="0" smtClean="0"/>
              <a:t>전체 통계정보 조회</a:t>
            </a:r>
            <a:endParaRPr lang="ko-KR" altLang="en-US" dirty="0"/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2708920"/>
            <a:ext cx="561975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89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/>
              <a:t> </a:t>
            </a:r>
            <a:r>
              <a:rPr lang="ko-KR" altLang="en-US" dirty="0" smtClean="0"/>
              <a:t>특정 칼럼에 대한 통계 </a:t>
            </a:r>
            <a:r>
              <a:rPr lang="ko-KR" altLang="en-US" dirty="0"/>
              <a:t>정보 조회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describe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칼</a:t>
            </a:r>
            <a:r>
              <a:rPr lang="ko-KR" altLang="en-US" dirty="0"/>
              <a:t>럼</a:t>
            </a:r>
            <a:r>
              <a:rPr lang="ko-KR" altLang="en-US" dirty="0" smtClean="0"/>
              <a:t> </a:t>
            </a:r>
            <a:r>
              <a:rPr lang="ko-KR" altLang="en-US" dirty="0"/>
              <a:t>통계정보 조회</a:t>
            </a:r>
          </a:p>
        </p:txBody>
      </p: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2" y="2708920"/>
            <a:ext cx="345757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64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describe() </a:t>
            </a:r>
            <a:r>
              <a:rPr lang="ko-KR" altLang="en-US" dirty="0" smtClean="0"/>
              <a:t>에 결과를 </a:t>
            </a:r>
            <a:r>
              <a:rPr lang="en-US" altLang="ko-KR" dirty="0" smtClean="0"/>
              <a:t>mean()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확인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Describe</a:t>
            </a:r>
            <a:r>
              <a:rPr lang="ko-KR" altLang="en-US" dirty="0" smtClean="0"/>
              <a:t>내 값을 </a:t>
            </a:r>
            <a:r>
              <a:rPr lang="ko-KR" altLang="en-US" dirty="0" err="1" smtClean="0"/>
              <a:t>메소드로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5600700" cy="373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143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열에 대한 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4984"/>
            <a:ext cx="4418856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20888"/>
            <a:ext cx="196215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853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행</a:t>
            </a:r>
            <a:r>
              <a:rPr lang="ko-KR" altLang="en-US" dirty="0" smtClean="0"/>
              <a:t>에 대한 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56992"/>
            <a:ext cx="4464496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771204"/>
            <a:ext cx="187642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223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min/max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626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90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인스턴스 내의 원소들에 대한 </a:t>
            </a:r>
            <a:r>
              <a:rPr lang="en-US" altLang="ko-KR" dirty="0" smtClean="0"/>
              <a:t>min/max</a:t>
            </a:r>
            <a:r>
              <a:rPr lang="ko-KR" altLang="en-US" dirty="0" smtClean="0"/>
              <a:t> 구하거나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값을 구하기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728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min/max</a:t>
            </a:r>
            <a:r>
              <a:rPr lang="en-US" altLang="ko-KR" dirty="0"/>
              <a:t>, </a:t>
            </a:r>
            <a:r>
              <a:rPr lang="en-US" altLang="ko-KR" dirty="0" err="1"/>
              <a:t>idxmin</a:t>
            </a:r>
            <a:r>
              <a:rPr lang="en-US" altLang="ko-KR" dirty="0"/>
              <a:t>/</a:t>
            </a:r>
            <a:r>
              <a:rPr lang="en-US" altLang="ko-KR" dirty="0" err="1"/>
              <a:t>idxmax</a:t>
            </a:r>
            <a:endParaRPr lang="ko-KR" altLang="en-US" dirty="0"/>
          </a:p>
        </p:txBody>
      </p:sp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01008"/>
            <a:ext cx="3391272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501008"/>
            <a:ext cx="309634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44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인스턴스 내의 원소에 대한 </a:t>
            </a:r>
            <a:r>
              <a:rPr lang="en-US" altLang="ko-KR" dirty="0" smtClean="0"/>
              <a:t>min/max</a:t>
            </a:r>
            <a:r>
              <a:rPr lang="ko-KR" altLang="en-US" dirty="0" smtClean="0"/>
              <a:t>를 찾고 </a:t>
            </a:r>
            <a:r>
              <a:rPr lang="ko-KR" altLang="en-US" dirty="0" err="1" smtClean="0"/>
              <a:t>최고값이나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최저값으로</a:t>
            </a:r>
            <a:r>
              <a:rPr lang="ko-KR" altLang="en-US" dirty="0" smtClean="0"/>
              <a:t> 변경하는  </a:t>
            </a:r>
            <a:r>
              <a:rPr lang="en-US" altLang="ko-KR" dirty="0" err="1" smtClean="0"/>
              <a:t>cummin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cummax</a:t>
            </a:r>
            <a:r>
              <a:rPr lang="ko-KR" altLang="en-US" dirty="0" smtClean="0"/>
              <a:t> 구하기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729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en-US" altLang="ko-KR" dirty="0" err="1" smtClean="0"/>
              <a:t>cummin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cummax</a:t>
            </a:r>
            <a:endParaRPr lang="ko-KR" altLang="en-US" dirty="0"/>
          </a:p>
        </p:txBody>
      </p:sp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068960"/>
            <a:ext cx="2809875" cy="351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0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 내의 원소가 </a:t>
            </a:r>
            <a:r>
              <a:rPr lang="en-US" altLang="ko-KR" dirty="0" smtClean="0"/>
              <a:t>nonzero</a:t>
            </a:r>
            <a:r>
              <a:rPr lang="ko-KR" altLang="en-US" dirty="0" smtClean="0"/>
              <a:t>인 것을 식별하기 위해 </a:t>
            </a:r>
            <a:r>
              <a:rPr lang="en-US" altLang="ko-KR" dirty="0" smtClean="0"/>
              <a:t>nonzero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05064"/>
            <a:ext cx="330517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55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비교나 논리 연산을 사용할 경우에도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전체가 처리가 되므로 이를 축소해서 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처리하기 위한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Boolean Reductions</a:t>
            </a:r>
            <a:endParaRPr lang="ko-KR" altLang="en-US" dirty="0"/>
          </a:p>
        </p:txBody>
      </p:sp>
      <p:pic>
        <p:nvPicPr>
          <p:cNvPr id="246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573016"/>
            <a:ext cx="343852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881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원소의 값이 논리식에 위한 전부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경우만 </a:t>
            </a:r>
            <a:r>
              <a:rPr lang="en-US" altLang="ko-KR" dirty="0" smtClean="0"/>
              <a:t>all()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True, any()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하나의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만 존재해도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 any(), all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29000"/>
            <a:ext cx="344805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429000"/>
            <a:ext cx="344805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09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Bool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하나의 원소의 값이 </a:t>
            </a:r>
            <a:r>
              <a:rPr lang="en-US" altLang="ko-KR" dirty="0" smtClean="0"/>
              <a:t>True/False </a:t>
            </a:r>
            <a:r>
              <a:rPr lang="ko-KR" altLang="en-US" dirty="0"/>
              <a:t>여부 체크 및 계산된 결과가 동등한지 처리하는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</a:p>
          <a:p>
            <a:pPr marL="457200" lvl="1" indent="0" fontAlgn="base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732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bool</a:t>
            </a:r>
            <a:r>
              <a:rPr lang="en-US" altLang="ko-KR" dirty="0"/>
              <a:t>()/equals()</a:t>
            </a:r>
            <a:endParaRPr lang="ko-KR" altLang="en-US" dirty="0"/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12976"/>
            <a:ext cx="317182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898" y="3068960"/>
            <a:ext cx="34956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656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45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열에 대한 </a:t>
            </a:r>
            <a:r>
              <a:rPr lang="en-US" altLang="ko-KR" dirty="0" smtClean="0"/>
              <a:t>min/max</a:t>
            </a:r>
            <a:r>
              <a:rPr lang="ko-KR" altLang="en-US" dirty="0" smtClean="0"/>
              <a:t> 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min/max 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564904"/>
            <a:ext cx="5305425" cy="382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464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행</a:t>
            </a:r>
            <a:r>
              <a:rPr lang="ko-KR" altLang="en-US" dirty="0" smtClean="0"/>
              <a:t>에 대한 </a:t>
            </a:r>
            <a:r>
              <a:rPr lang="en-US" altLang="ko-KR" dirty="0"/>
              <a:t>m</a:t>
            </a:r>
            <a:r>
              <a:rPr lang="en-US" altLang="ko-KR" dirty="0" smtClean="0"/>
              <a:t>in/max</a:t>
            </a:r>
            <a:r>
              <a:rPr lang="ko-KR" altLang="en-US" dirty="0" smtClean="0"/>
              <a:t> 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min/max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36912"/>
            <a:ext cx="5257800" cy="400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755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논리 연산에 대한 행</a:t>
            </a:r>
            <a:r>
              <a:rPr lang="en-US" altLang="ko-KR" dirty="0" smtClean="0"/>
              <a:t>(axis=1), </a:t>
            </a:r>
            <a:r>
              <a:rPr lang="ko-KR" altLang="en-US" dirty="0" smtClean="0"/>
              <a:t>열</a:t>
            </a:r>
            <a:r>
              <a:rPr lang="en-US" altLang="ko-KR" dirty="0" smtClean="0"/>
              <a:t>(axis=0)</a:t>
            </a:r>
            <a:r>
              <a:rPr lang="ko-KR" altLang="en-US" dirty="0" smtClean="0"/>
              <a:t>에 대한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All</a:t>
            </a:r>
            <a:endParaRPr lang="ko-KR" altLang="en-US" dirty="0"/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69" y="3068960"/>
            <a:ext cx="7286625" cy="343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898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행과 열의 논리 연산을 한 결과에 대해 </a:t>
            </a:r>
            <a:r>
              <a:rPr lang="ko-KR" altLang="en-US" dirty="0" err="1" smtClean="0"/>
              <a:t>축약형</a:t>
            </a:r>
            <a:r>
              <a:rPr lang="ko-KR" altLang="en-US" dirty="0" smtClean="0"/>
              <a:t> 논리값 표시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 </a:t>
            </a:r>
            <a:r>
              <a:rPr lang="en-US" altLang="ko-KR" dirty="0" smtClean="0"/>
              <a:t>any</a:t>
            </a:r>
            <a:endParaRPr lang="ko-KR" altLang="en-US" dirty="0"/>
          </a:p>
        </p:txBody>
      </p:sp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08920"/>
            <a:ext cx="7315200" cy="352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626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계산된 결과가 동등한지 처리하는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equals()</a:t>
            </a:r>
            <a:endParaRPr lang="ko-KR" altLang="en-US" dirty="0"/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2" y="3212976"/>
            <a:ext cx="73056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67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739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apply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402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Matrix class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25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Apply </a:t>
            </a:r>
            <a:r>
              <a:rPr lang="ko-KR" altLang="en-US" dirty="0" smtClean="0"/>
              <a:t>처리 특징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40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Apply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내부 함수를 모든 원소에 대해 계산을 처리함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741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모든 원소에 적용</a:t>
            </a:r>
            <a:endParaRPr lang="ko-KR" altLang="en-US" dirty="0"/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36912"/>
            <a:ext cx="4267200" cy="386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03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사용자 함수 정의 후 계산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40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칼럼정보를 받아서 </a:t>
            </a:r>
            <a:r>
              <a:rPr lang="en-US" altLang="ko-KR" dirty="0" smtClean="0"/>
              <a:t>sum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count </a:t>
            </a:r>
            <a:r>
              <a:rPr lang="ko-KR" altLang="en-US" dirty="0" smtClean="0"/>
              <a:t>등을 계산하는 함수 정의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743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사용자 함수 정의 확인</a:t>
            </a:r>
            <a:endParaRPr lang="ko-KR" altLang="en-US" dirty="0"/>
          </a:p>
        </p:txBody>
      </p:sp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4914900" cy="3676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790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Platoon, Casualties  </a:t>
            </a:r>
            <a:r>
              <a:rPr lang="ko-KR" altLang="en-US" dirty="0" smtClean="0"/>
              <a:t>칼럼에 대한 </a:t>
            </a:r>
            <a:r>
              <a:rPr lang="en-US" altLang="ko-KR" dirty="0" err="1" smtClean="0"/>
              <a:t>sum,count</a:t>
            </a:r>
            <a:r>
              <a:rPr lang="ko-KR" altLang="en-US" dirty="0"/>
              <a:t> </a:t>
            </a:r>
            <a:r>
              <a:rPr lang="ko-KR" altLang="en-US" dirty="0" smtClean="0"/>
              <a:t>의 산출을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기준으로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744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사용자 함수로 산출</a:t>
            </a:r>
            <a:endParaRPr lang="ko-KR" altLang="en-US" dirty="0"/>
          </a:p>
        </p:txBody>
      </p:sp>
      <p:pic>
        <p:nvPicPr>
          <p:cNvPr id="2150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996952"/>
            <a:ext cx="647700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5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Apply </a:t>
            </a:r>
            <a:r>
              <a:rPr lang="ko-KR" altLang="en-US" dirty="0" smtClean="0"/>
              <a:t>사용 계산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1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Platoon </a:t>
            </a:r>
            <a:r>
              <a:rPr lang="ko-KR" altLang="en-US" dirty="0"/>
              <a:t>칼럼기준으로 </a:t>
            </a:r>
            <a:r>
              <a:rPr lang="en-US" altLang="ko-KR" dirty="0" err="1"/>
              <a:t>Casulties</a:t>
            </a:r>
            <a:r>
              <a:rPr lang="en-US" altLang="ko-KR" dirty="0"/>
              <a:t> </a:t>
            </a:r>
            <a:r>
              <a:rPr lang="ko-KR" altLang="en-US" dirty="0"/>
              <a:t>값을 가지고 합산</a:t>
            </a:r>
            <a:r>
              <a:rPr lang="en-US" altLang="ko-KR" dirty="0"/>
              <a:t>,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/>
              <a:t>분산을 계산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746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en-US" altLang="ko-KR" dirty="0"/>
              <a:t>apply </a:t>
            </a:r>
            <a:r>
              <a:rPr lang="ko-KR" altLang="en-US" dirty="0"/>
              <a:t>적용</a:t>
            </a:r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2708920"/>
            <a:ext cx="6734175" cy="3452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272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 </a:t>
            </a:r>
            <a:r>
              <a:rPr lang="ko-KR" altLang="en-US" dirty="0" smtClean="0"/>
              <a:t>칼럼기준으로 </a:t>
            </a:r>
            <a:r>
              <a:rPr lang="en-US" altLang="ko-KR" dirty="0" err="1" smtClean="0"/>
              <a:t>Casulties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가지고 합산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분산을 계산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747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apply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36912"/>
            <a:ext cx="3810000" cy="351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13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apply/map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57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문자열로 저장된 칼럼에 대해 소문자를 대문자로 전환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Name </a:t>
            </a:r>
            <a:r>
              <a:rPr lang="ko-KR" altLang="en-US" dirty="0" smtClean="0"/>
              <a:t>칼럼에 </a:t>
            </a:r>
            <a:r>
              <a:rPr lang="en-US" altLang="ko-KR" dirty="0" smtClean="0"/>
              <a:t>apply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적용</a:t>
            </a:r>
            <a:endParaRPr lang="ko-KR" altLang="en-US" dirty="0"/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52936"/>
            <a:ext cx="67341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561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구분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2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문자열로 저장된 칼럼에 대해 소문자를 대문자로 전환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Name </a:t>
            </a:r>
            <a:r>
              <a:rPr lang="ko-KR" altLang="en-US" dirty="0" smtClean="0"/>
              <a:t>칼럼에 </a:t>
            </a:r>
            <a:r>
              <a:rPr lang="en-US" altLang="ko-KR" dirty="0" smtClean="0"/>
              <a:t>map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적용</a:t>
            </a:r>
            <a:endParaRPr lang="ko-KR" altLang="en-US" dirty="0"/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8960"/>
            <a:ext cx="6848475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848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applymap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08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문자열 칼럼은 </a:t>
            </a:r>
            <a:r>
              <a:rPr lang="ko-KR" altLang="en-US" dirty="0" err="1" smtClean="0"/>
              <a:t>변경없이</a:t>
            </a:r>
            <a:r>
              <a:rPr lang="ko-KR" altLang="en-US" dirty="0" smtClean="0"/>
              <a:t> 숫자타입일 경우는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을 곱셈함 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모든 칼럼에 대해 함수 적용</a:t>
            </a:r>
            <a:endParaRPr lang="ko-KR" altLang="en-US" dirty="0"/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2924944"/>
            <a:ext cx="6715125" cy="349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99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9. </a:t>
            </a:r>
            <a:r>
              <a:rPr lang="en-US" altLang="ko-KR" dirty="0" smtClean="0"/>
              <a:t>Pandas index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01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754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class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536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</a:t>
            </a:r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90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로 지정될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타입이며 항상 고정크기로 동작함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756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832752"/>
              </p:ext>
            </p:extLst>
          </p:nvPr>
        </p:nvGraphicFramePr>
        <p:xfrm>
          <a:off x="1043608" y="3356992"/>
          <a:ext cx="71287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/>
                <a:gridCol w="489654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Class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Numpy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배열 형식으로 축의 이름을 표현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Int64Index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정수 값을 위한 특수한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DatetimeIndex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나노초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타임스탬프를 저장하는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PeriodIndex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기간 데이터를 위한 특수한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06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75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행과 열에 들어갈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대한 메타데이터 객체화하는 클래</a:t>
            </a:r>
            <a:r>
              <a:rPr lang="ko-KR" altLang="en-US" dirty="0"/>
              <a:t>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758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187624" y="2708920"/>
            <a:ext cx="6912768" cy="36724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class Index(</a:t>
            </a:r>
            <a:r>
              <a:rPr lang="en-US" altLang="ko-KR" sz="1400" dirty="0" err="1">
                <a:solidFill>
                  <a:schemeClr val="tx1"/>
                </a:solidFill>
              </a:rPr>
              <a:t>pandas.core.base.IndexOpsMixin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pandas.core.strings.StringAccessorMixin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pandas.core.base.PandasObject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>
                <a:solidFill>
                  <a:schemeClr val="tx1"/>
                </a:solidFill>
              </a:rPr>
              <a:t>Immutable </a:t>
            </a:r>
            <a:r>
              <a:rPr lang="en-US" altLang="ko-KR" sz="1200" dirty="0" err="1">
                <a:solidFill>
                  <a:schemeClr val="tx1"/>
                </a:solidFill>
              </a:rPr>
              <a:t>ndarray</a:t>
            </a:r>
            <a:r>
              <a:rPr lang="en-US" altLang="ko-KR" sz="1200" dirty="0">
                <a:solidFill>
                  <a:schemeClr val="tx1"/>
                </a:solidFill>
              </a:rPr>
              <a:t> implementing an ordered, sliceable set. The basic object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storing axis labels for all pandas objects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Parameters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----------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data : array-like (1-dimensional)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en-US" altLang="ko-KR" sz="1200" dirty="0" err="1">
                <a:solidFill>
                  <a:schemeClr val="tx1"/>
                </a:solidFill>
              </a:rPr>
              <a:t>NumPy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 (default: object)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copy : </a:t>
            </a:r>
            <a:r>
              <a:rPr lang="en-US" altLang="ko-KR" sz="1200" dirty="0" err="1">
                <a:solidFill>
                  <a:schemeClr val="tx1"/>
                </a:solidFill>
              </a:rPr>
              <a:t>bool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Make a copy of input </a:t>
            </a:r>
            <a:r>
              <a:rPr lang="en-US" altLang="ko-KR" sz="1200" dirty="0" err="1">
                <a:solidFill>
                  <a:schemeClr val="tx1"/>
                </a:solidFill>
              </a:rPr>
              <a:t>ndarray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name : object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Name to be stored in the index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</a:t>
            </a:r>
            <a:r>
              <a:rPr lang="en-US" altLang="ko-KR" sz="1200" dirty="0" err="1">
                <a:solidFill>
                  <a:schemeClr val="tx1"/>
                </a:solidFill>
              </a:rPr>
              <a:t>tupleize_cols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en-US" altLang="ko-KR" sz="1200" dirty="0" err="1">
                <a:solidFill>
                  <a:schemeClr val="tx1"/>
                </a:solidFill>
              </a:rPr>
              <a:t>bool</a:t>
            </a:r>
            <a:r>
              <a:rPr lang="en-US" altLang="ko-KR" sz="1200" dirty="0">
                <a:solidFill>
                  <a:schemeClr val="tx1"/>
                </a:solidFill>
              </a:rPr>
              <a:t> (default: True)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When True, attempt to create a </a:t>
            </a:r>
            <a:r>
              <a:rPr lang="en-US" altLang="ko-KR" sz="1200" dirty="0" err="1">
                <a:solidFill>
                  <a:schemeClr val="tx1"/>
                </a:solidFill>
              </a:rPr>
              <a:t>MultiIndex</a:t>
            </a:r>
            <a:r>
              <a:rPr lang="en-US" altLang="ko-KR" sz="1200" dirty="0">
                <a:solidFill>
                  <a:schemeClr val="tx1"/>
                </a:solidFill>
              </a:rPr>
              <a:t> if possible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96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Integer/string</a:t>
            </a:r>
            <a:r>
              <a:rPr lang="ko-KR" altLang="en-US" dirty="0" smtClean="0"/>
              <a:t>를 기반으로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759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str</a:t>
            </a:r>
            <a:endParaRPr lang="ko-KR" altLang="en-US" dirty="0"/>
          </a:p>
        </p:txBody>
      </p:sp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4"/>
            <a:ext cx="4104456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35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005064"/>
            <a:ext cx="3947864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43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다차원 배열을 생성하지만 </a:t>
            </a:r>
            <a:r>
              <a:rPr lang="en-US" altLang="ko-KR" dirty="0" smtClean="0"/>
              <a:t>matrix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MATLAB </a:t>
            </a:r>
            <a:r>
              <a:rPr lang="ko-KR" altLang="en-US" dirty="0" smtClean="0"/>
              <a:t>기능을 지원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ko-KR" altLang="en-US" dirty="0"/>
              <a:t>와 </a:t>
            </a:r>
            <a:r>
              <a:rPr lang="en-US" altLang="ko-KR" dirty="0"/>
              <a:t>matrix </a:t>
            </a:r>
            <a:r>
              <a:rPr lang="ko-KR" altLang="en-US" dirty="0"/>
              <a:t>구분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938469"/>
              </p:ext>
            </p:extLst>
          </p:nvPr>
        </p:nvGraphicFramePr>
        <p:xfrm>
          <a:off x="899592" y="3068960"/>
          <a:ext cx="7416825" cy="2949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75"/>
                <a:gridCol w="2472275"/>
                <a:gridCol w="2472275"/>
              </a:tblGrid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ndarray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matrix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다차원 가능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 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* </a:t>
                      </a:r>
                      <a:r>
                        <a:rPr lang="ko-KR" altLang="en-US" dirty="0" smtClean="0"/>
                        <a:t>연산자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numpy.multiply</a:t>
                      </a:r>
                      <a:r>
                        <a:rPr kumimoji="0" lang="en-US" altLang="ko-KR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numpy.dot() 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5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DatetimeIndex</a:t>
            </a:r>
            <a:r>
              <a:rPr lang="en-US" altLang="ko-KR" dirty="0"/>
              <a:t>/</a:t>
            </a:r>
            <a:r>
              <a:rPr lang="en-US" altLang="ko-KR" dirty="0" err="1"/>
              <a:t>PeriodIndex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17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DateTimeIndex</a:t>
            </a:r>
            <a:r>
              <a:rPr lang="en-US" altLang="ko-KR" dirty="0" smtClean="0"/>
              <a:t>  </a:t>
            </a:r>
            <a:r>
              <a:rPr lang="ko-KR" altLang="en-US" dirty="0" smtClean="0"/>
              <a:t>생성 및 주요  변수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761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DatetimeIndex</a:t>
            </a:r>
            <a:endParaRPr lang="ko-KR" altLang="en-US" dirty="0"/>
          </a:p>
        </p:txBody>
      </p:sp>
      <p:pic>
        <p:nvPicPr>
          <p:cNvPr id="346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8064896" cy="411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97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periodindex</a:t>
            </a:r>
            <a:r>
              <a:rPr lang="ko-KR" altLang="en-US" dirty="0" smtClean="0"/>
              <a:t>를 기반으로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762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PeriodIndex</a:t>
            </a:r>
            <a:endParaRPr lang="ko-KR" altLang="en-US" dirty="0"/>
          </a:p>
        </p:txBody>
      </p:sp>
      <p:pic>
        <p:nvPicPr>
          <p:cNvPr id="3246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87012"/>
            <a:ext cx="745807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343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class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5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생성 전 직접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만들고 반영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764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492896"/>
            <a:ext cx="393382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56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생성전</a:t>
            </a:r>
            <a:r>
              <a:rPr lang="ko-KR" altLang="en-US" dirty="0" smtClean="0"/>
              <a:t> 직접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만들고 </a:t>
            </a:r>
            <a:r>
              <a:rPr lang="en-US" altLang="ko-KR" dirty="0" smtClean="0"/>
              <a:t>index, columns</a:t>
            </a:r>
            <a:r>
              <a:rPr lang="ko-KR" altLang="en-US" dirty="0" err="1" smtClean="0"/>
              <a:t>에반영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</a:t>
            </a:r>
            <a:r>
              <a:rPr lang="en-US" altLang="ko-KR" dirty="0"/>
              <a:t>I</a:t>
            </a:r>
            <a:r>
              <a:rPr lang="en-US" altLang="ko-KR" dirty="0" smtClean="0"/>
              <a:t>ndex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pic>
        <p:nvPicPr>
          <p:cNvPr id="311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3212976"/>
            <a:ext cx="362902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71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주요 속성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5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Index </a:t>
            </a:r>
            <a:r>
              <a:rPr lang="ko-KR" altLang="en-US" sz="2800" dirty="0" smtClean="0"/>
              <a:t>내의 </a:t>
            </a:r>
            <a:r>
              <a:rPr lang="en-US" altLang="ko-KR" sz="2800" dirty="0" smtClean="0"/>
              <a:t>values, </a:t>
            </a:r>
            <a:r>
              <a:rPr lang="en-US" altLang="ko-KR" sz="2800" dirty="0" err="1" smtClean="0"/>
              <a:t>name,nlevels,ndim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dtype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등으로 </a:t>
            </a:r>
            <a:r>
              <a:rPr lang="en-US" altLang="ko-KR" sz="2800" dirty="0" smtClean="0"/>
              <a:t>index class </a:t>
            </a:r>
            <a:r>
              <a:rPr lang="ko-KR" altLang="en-US" sz="2800" dirty="0" smtClean="0"/>
              <a:t>조회 </a:t>
            </a:r>
            <a:endParaRPr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주요 변수 </a:t>
            </a:r>
            <a:endParaRPr lang="ko-KR" altLang="en-US" dirty="0"/>
          </a:p>
        </p:txBody>
      </p:sp>
      <p:pic>
        <p:nvPicPr>
          <p:cNvPr id="312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009" y="3068960"/>
            <a:ext cx="419100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701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 </a:t>
            </a:r>
            <a:r>
              <a:rPr lang="ko-KR" altLang="en-US" dirty="0" smtClean="0"/>
              <a:t>내의 분류 및 중복여부 확인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분류 및 중복여부</a:t>
            </a:r>
            <a:endParaRPr lang="ko-KR" altLang="en-US" dirty="0"/>
          </a:p>
        </p:txBody>
      </p:sp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12976"/>
            <a:ext cx="40386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180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 </a:t>
            </a:r>
            <a:r>
              <a:rPr lang="ko-KR" altLang="en-US" dirty="0" smtClean="0"/>
              <a:t>내의 집합연산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집합 처리</a:t>
            </a:r>
            <a:endParaRPr lang="ko-KR" altLang="en-US" dirty="0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85" y="3068960"/>
            <a:ext cx="34766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91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Matrix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dot/* </a:t>
            </a:r>
            <a:r>
              <a:rPr lang="ko-KR" altLang="en-US" dirty="0" smtClean="0"/>
              <a:t>처리가 동일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ndarry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*/multiply</a:t>
            </a:r>
            <a:r>
              <a:rPr lang="ko-KR" altLang="en-US" dirty="0" smtClean="0"/>
              <a:t>가 동일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ko-KR" altLang="en-US" dirty="0"/>
              <a:t>와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연산 비교</a:t>
            </a:r>
            <a:endParaRPr lang="ko-KR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636912"/>
            <a:ext cx="4176464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26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append, insert, drop, delete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처리결과가 새로운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만들어짐 </a:t>
            </a:r>
            <a:r>
              <a:rPr lang="en-US" altLang="ko-KR" dirty="0" smtClean="0"/>
              <a:t>drop</a:t>
            </a:r>
            <a:r>
              <a:rPr lang="ko-KR" altLang="en-US" dirty="0" smtClean="0"/>
              <a:t>은 값을 넣고 삭제하나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는 위치를 넣고 삭제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추가 및 삭제</a:t>
            </a:r>
            <a:endParaRPr lang="ko-KR" altLang="en-US" dirty="0"/>
          </a:p>
        </p:txBody>
      </p:sp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4944"/>
            <a:ext cx="40386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0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get_value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set_value</a:t>
            </a:r>
            <a:r>
              <a:rPr lang="en-US" altLang="ko-KR" dirty="0" smtClean="0"/>
              <a:t>/</a:t>
            </a:r>
            <a:r>
              <a:rPr lang="en-US" altLang="ko-KR" smtClean="0"/>
              <a:t>get_values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get/set</a:t>
            </a:r>
            <a:endParaRPr lang="ko-KR" altLang="en-US" dirty="0"/>
          </a:p>
        </p:txBody>
      </p:sp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84984"/>
            <a:ext cx="44100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31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주요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1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로 지정될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타입이며 항상 고정크기로 동작함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공통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53734"/>
              </p:ext>
            </p:extLst>
          </p:nvPr>
        </p:nvGraphicFramePr>
        <p:xfrm>
          <a:off x="1547664" y="2708920"/>
          <a:ext cx="6264696" cy="3531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/>
                <a:gridCol w="4320480"/>
              </a:tblGrid>
              <a:tr h="293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Class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append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추가적인 </a:t>
                      </a:r>
                      <a:r>
                        <a:rPr lang="en-US" altLang="ko-KR" sz="1200" dirty="0" smtClean="0"/>
                        <a:t>Index </a:t>
                      </a:r>
                      <a:r>
                        <a:rPr lang="ko-KR" altLang="en-US" sz="1200" dirty="0" smtClean="0"/>
                        <a:t>객체를 추가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diff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차집합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intersection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교집합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u</a:t>
                      </a:r>
                      <a:r>
                        <a:rPr lang="en-US" altLang="ko-KR" sz="1200" dirty="0" smtClean="0"/>
                        <a:t>nion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합집합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i</a:t>
                      </a:r>
                      <a:r>
                        <a:rPr lang="en-US" altLang="ko-KR" sz="1200" dirty="0" err="1" smtClean="0"/>
                        <a:t>sin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색인 위치에 존재여부 확인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d</a:t>
                      </a:r>
                      <a:r>
                        <a:rPr lang="en-US" altLang="ko-KR" sz="1200" dirty="0" smtClean="0"/>
                        <a:t>elete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위치의 색인을 삭제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 drop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값을 받아 색인 삭제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insert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위치와 값을 받아 색인 추가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is_monotonic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색인이 단조성을 가지면 </a:t>
                      </a:r>
                      <a:r>
                        <a:rPr lang="en-US" altLang="ko-KR" sz="1200" dirty="0" smtClean="0"/>
                        <a:t>True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is_unique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중복된 색인이 없다면 </a:t>
                      </a:r>
                      <a:r>
                        <a:rPr lang="en-US" altLang="ko-KR" sz="1200" dirty="0" smtClean="0"/>
                        <a:t>True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unique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중복 요소 제거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59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774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03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96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대한 메타데이터에 대한 객체화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776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187624" y="2348880"/>
            <a:ext cx="6912768" cy="4032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class </a:t>
            </a:r>
            <a:r>
              <a:rPr lang="en-US" altLang="ko-KR" sz="1200" dirty="0" err="1"/>
              <a:t>MultiIndex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pandas.indexes.base.Index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|  A multi-level, or hierarchical, index object for pandas objects</a:t>
            </a:r>
            <a:br>
              <a:rPr lang="en-US" altLang="ko-KR" sz="1200" dirty="0"/>
            </a:br>
            <a:r>
              <a:rPr lang="en-US" altLang="ko-KR" sz="1200" dirty="0"/>
              <a:t> |</a:t>
            </a:r>
            <a:br>
              <a:rPr lang="en-US" altLang="ko-KR" sz="1200" dirty="0"/>
            </a:br>
            <a:r>
              <a:rPr lang="en-US" altLang="ko-KR" sz="1200" dirty="0"/>
              <a:t> |  Parameters</a:t>
            </a:r>
            <a:br>
              <a:rPr lang="en-US" altLang="ko-KR" sz="1200" dirty="0"/>
            </a:br>
            <a:r>
              <a:rPr lang="en-US" altLang="ko-KR" sz="1200" dirty="0"/>
              <a:t> |  ----------</a:t>
            </a:r>
            <a:br>
              <a:rPr lang="en-US" altLang="ko-KR" sz="1200" dirty="0"/>
            </a:br>
            <a:r>
              <a:rPr lang="en-US" altLang="ko-KR" sz="1200" dirty="0"/>
              <a:t> |  levels : sequence of arrays</a:t>
            </a:r>
            <a:br>
              <a:rPr lang="en-US" altLang="ko-KR" sz="1200" dirty="0"/>
            </a:br>
            <a:r>
              <a:rPr lang="en-US" altLang="ko-KR" sz="1200" dirty="0"/>
              <a:t> |      The unique labels for each level</a:t>
            </a:r>
            <a:br>
              <a:rPr lang="en-US" altLang="ko-KR" sz="1200" dirty="0"/>
            </a:br>
            <a:r>
              <a:rPr lang="en-US" altLang="ko-KR" sz="1200" dirty="0"/>
              <a:t> |  labels : sequence of arrays</a:t>
            </a:r>
            <a:br>
              <a:rPr lang="en-US" altLang="ko-KR" sz="1200" dirty="0"/>
            </a:br>
            <a:r>
              <a:rPr lang="en-US" altLang="ko-KR" sz="1200" dirty="0"/>
              <a:t> |      Integers for each level designating which label at each location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sortorder</a:t>
            </a:r>
            <a:r>
              <a:rPr lang="en-US" altLang="ko-KR" sz="1200" dirty="0"/>
              <a:t> : optional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|      Level of </a:t>
            </a:r>
            <a:r>
              <a:rPr lang="en-US" altLang="ko-KR" sz="1200" dirty="0" err="1"/>
              <a:t>sortedness</a:t>
            </a:r>
            <a:r>
              <a:rPr lang="en-US" altLang="ko-KR" sz="1200" dirty="0"/>
              <a:t> (must be lexicographically sorted by that</a:t>
            </a:r>
            <a:br>
              <a:rPr lang="en-US" altLang="ko-KR" sz="1200" dirty="0"/>
            </a:br>
            <a:r>
              <a:rPr lang="en-US" altLang="ko-KR" sz="1200" dirty="0"/>
              <a:t> |      level)</a:t>
            </a:r>
            <a:br>
              <a:rPr lang="en-US" altLang="ko-KR" sz="1200" dirty="0"/>
            </a:br>
            <a:r>
              <a:rPr lang="en-US" altLang="ko-KR" sz="1200" dirty="0"/>
              <a:t> |  names : optional sequence of objects</a:t>
            </a:r>
            <a:br>
              <a:rPr lang="en-US" altLang="ko-KR" sz="1200" dirty="0"/>
            </a:br>
            <a:r>
              <a:rPr lang="en-US" altLang="ko-KR" sz="1200" dirty="0"/>
              <a:t> |      Names for each of the index levels. (name is accepted for </a:t>
            </a:r>
            <a:r>
              <a:rPr lang="en-US" altLang="ko-KR" sz="1200" dirty="0" err="1"/>
              <a:t>compat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|  copy : 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, default False</a:t>
            </a:r>
            <a:br>
              <a:rPr lang="en-US" altLang="ko-KR" sz="1200" dirty="0"/>
            </a:br>
            <a:r>
              <a:rPr lang="en-US" altLang="ko-KR" sz="1200" dirty="0"/>
              <a:t> |      Copy the meta-data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verify_integrity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, default True</a:t>
            </a:r>
            <a:br>
              <a:rPr lang="en-US" altLang="ko-KR" sz="1200" dirty="0"/>
            </a:br>
            <a:r>
              <a:rPr lang="en-US" altLang="ko-KR" sz="1200" dirty="0"/>
              <a:t> |      Check that the levels/labels are consistent and valid</a:t>
            </a:r>
            <a:br>
              <a:rPr lang="en-US" altLang="ko-KR" sz="1200" dirty="0"/>
            </a:br>
            <a:r>
              <a:rPr lang="en-US" altLang="ko-KR" sz="1200" dirty="0"/>
              <a:t> |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5043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실제 데이터를 접근할 때 별도의 메타데이터로 관리가 필요할 경우 </a:t>
            </a:r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777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표에 대한 메타데이터 관리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940152" y="3501008"/>
            <a:ext cx="2736304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/>
              <a:t>MultiIndex</a:t>
            </a:r>
            <a:r>
              <a:rPr lang="en-US" altLang="ko-KR" sz="1200" dirty="0"/>
              <a:t>(levels=[[1, 2</a:t>
            </a:r>
            <a:r>
              <a:rPr lang="en-US" altLang="ko-KR" sz="1200" dirty="0" smtClean="0"/>
              <a:t>],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</a:t>
            </a:r>
            <a:r>
              <a:rPr lang="en-US" altLang="ko-KR" sz="1200" dirty="0"/>
              <a:t>[</a:t>
            </a:r>
            <a:r>
              <a:rPr lang="en-US" altLang="ko-KR" sz="1200" dirty="0" err="1"/>
              <a:t>u'blue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u'red</a:t>
            </a:r>
            <a:r>
              <a:rPr lang="en-US" altLang="ko-KR" sz="1200" dirty="0"/>
              <a:t>']],</a:t>
            </a:r>
          </a:p>
          <a:p>
            <a:r>
              <a:rPr lang="en-US" altLang="ko-KR" sz="1200" dirty="0"/>
              <a:t>           labels=[[0, 0, 1, 1],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[</a:t>
            </a:r>
            <a:r>
              <a:rPr lang="en-US" altLang="ko-KR" sz="1200" dirty="0"/>
              <a:t>1, 0, 1, 0]],</a:t>
            </a:r>
          </a:p>
          <a:p>
            <a:r>
              <a:rPr lang="en-US" altLang="ko-KR" sz="1200" dirty="0"/>
              <a:t>           names=[</a:t>
            </a:r>
            <a:r>
              <a:rPr lang="en-US" altLang="ko-KR" sz="1200" dirty="0" err="1"/>
              <a:t>u'number</a:t>
            </a:r>
            <a:r>
              <a:rPr lang="en-US" altLang="ko-KR" sz="1200" dirty="0" smtClean="0"/>
              <a:t>',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 </a:t>
            </a:r>
            <a:r>
              <a:rPr lang="en-US" altLang="ko-KR" sz="1200" dirty="0" err="1" smtClean="0"/>
              <a:t>u'color</a:t>
            </a:r>
            <a:r>
              <a:rPr lang="en-US" altLang="ko-KR" sz="1200" dirty="0"/>
              <a:t>'])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740" y="4243316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</a:t>
            </a:r>
            <a:r>
              <a:rPr lang="en-US" altLang="ko-KR" dirty="0" smtClean="0"/>
              <a:t>evels</a:t>
            </a:r>
            <a:r>
              <a:rPr lang="ko-KR" altLang="en-US" dirty="0" smtClean="0"/>
              <a:t>는 각 열의 </a:t>
            </a:r>
            <a:r>
              <a:rPr lang="ko-KR" altLang="en-US" dirty="0" err="1" smtClean="0"/>
              <a:t>대표값을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관리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105421"/>
              </p:ext>
            </p:extLst>
          </p:nvPr>
        </p:nvGraphicFramePr>
        <p:xfrm>
          <a:off x="3563888" y="3735040"/>
          <a:ext cx="14152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605"/>
                <a:gridCol w="7076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color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red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blue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red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blue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8740" y="3324698"/>
            <a:ext cx="23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names</a:t>
            </a:r>
            <a:r>
              <a:rPr lang="ko-KR" altLang="en-US" dirty="0" smtClean="0"/>
              <a:t>는 각 열의 명을 관리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8740" y="5301208"/>
            <a:ext cx="23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labels</a:t>
            </a:r>
            <a:r>
              <a:rPr lang="ko-KR" altLang="en-US" dirty="0" smtClean="0"/>
              <a:t>는 각 열의 실제 위치를 관리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9" idx="3"/>
          </p:cNvCxnSpPr>
          <p:nvPr/>
        </p:nvCxnSpPr>
        <p:spPr>
          <a:xfrm>
            <a:off x="2910542" y="3647864"/>
            <a:ext cx="725354" cy="323165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3"/>
            <a:endCxn id="7" idx="1"/>
          </p:cNvCxnSpPr>
          <p:nvPr/>
        </p:nvCxnSpPr>
        <p:spPr>
          <a:xfrm flipV="1">
            <a:off x="2910542" y="4662140"/>
            <a:ext cx="653346" cy="962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왼쪽 중괄호 15"/>
          <p:cNvSpPr/>
          <p:nvPr/>
        </p:nvSpPr>
        <p:spPr>
          <a:xfrm>
            <a:off x="3309629" y="4184028"/>
            <a:ext cx="155448" cy="144034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5" idx="3"/>
            <a:endCxn id="16" idx="1"/>
          </p:cNvCxnSpPr>
          <p:nvPr/>
        </p:nvCxnSpPr>
        <p:spPr>
          <a:xfrm>
            <a:off x="2770988" y="4566482"/>
            <a:ext cx="538641" cy="3377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8"/>
          <p:cNvSpPr/>
          <p:nvPr/>
        </p:nvSpPr>
        <p:spPr>
          <a:xfrm>
            <a:off x="5076056" y="4381814"/>
            <a:ext cx="720080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076056" y="5143257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객체화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100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에 대한 정보관리를 객체화하여 데이터부분에 대한 접근을 지원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778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에 대한 객체화 </a:t>
            </a:r>
            <a:r>
              <a:rPr lang="en-US" altLang="ko-KR" dirty="0" smtClean="0"/>
              <a:t>: 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39589" y="4173027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39589" y="490926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41682" y="3819724"/>
            <a:ext cx="117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Index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539589" y="564550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 rot="10800000">
            <a:off x="1192334" y="4378946"/>
            <a:ext cx="303406" cy="1761150"/>
          </a:xfrm>
          <a:prstGeom prst="rightBrace">
            <a:avLst>
              <a:gd name="adj1" fmla="val 5498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27854" y="4387170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627854" y="5068557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624382" y="5780072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879206" y="2915652"/>
            <a:ext cx="282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Series</a:t>
            </a:r>
            <a:endParaRPr lang="ko-KR" altLang="en-US" u="sng" dirty="0"/>
          </a:p>
        </p:txBody>
      </p:sp>
      <p:grpSp>
        <p:nvGrpSpPr>
          <p:cNvPr id="34" name="그룹 33"/>
          <p:cNvGrpSpPr/>
          <p:nvPr/>
        </p:nvGrpSpPr>
        <p:grpSpPr>
          <a:xfrm>
            <a:off x="4198004" y="3369454"/>
            <a:ext cx="3936594" cy="2867858"/>
            <a:chOff x="4198004" y="3369454"/>
            <a:chExt cx="3936594" cy="2867858"/>
          </a:xfrm>
        </p:grpSpPr>
        <p:sp>
          <p:nvSpPr>
            <p:cNvPr id="14" name="직사각형 13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Index(</a:t>
              </a:r>
              <a:r>
                <a:rPr lang="ko-KR" altLang="en-US" sz="1400" dirty="0" smtClean="0"/>
                <a:t>행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Column(</a:t>
              </a:r>
              <a:r>
                <a:rPr lang="ko-KR" altLang="en-US" sz="1400" dirty="0" smtClean="0"/>
                <a:t>열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오른쪽 중괄호 24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오른쪽 중괄호 25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22634" y="4119782"/>
              <a:ext cx="647515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67277" y="4119782"/>
              <a:ext cx="647515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87083" y="4119782"/>
              <a:ext cx="647515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col3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24632" y="4359022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24632" y="509341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95618" y="5815183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385303" y="2898869"/>
            <a:ext cx="282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err="1" smtClean="0"/>
              <a:t>DataFrame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61929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MultiIndex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05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Matrix </a:t>
            </a:r>
            <a:r>
              <a:rPr lang="ko-KR" altLang="en-US" dirty="0" smtClean="0"/>
              <a:t>덧셈</a:t>
            </a:r>
            <a:r>
              <a:rPr lang="en-US" altLang="ko-KR" dirty="0" smtClean="0"/>
              <a:t>/</a:t>
            </a:r>
            <a:r>
              <a:rPr lang="ko-KR" altLang="en-US" dirty="0" smtClean="0"/>
              <a:t>뺄셈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66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 fontScale="92500" lnSpcReduction="2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Tuple </a:t>
            </a:r>
            <a:r>
              <a:rPr lang="ko-KR" altLang="en-US" dirty="0" smtClean="0"/>
              <a:t>형태로 </a:t>
            </a:r>
            <a:r>
              <a:rPr lang="ko-KR" altLang="en-US" dirty="0" err="1" smtClean="0"/>
              <a:t>전달시</a:t>
            </a:r>
            <a:r>
              <a:rPr lang="ko-KR" altLang="en-US" dirty="0" smtClean="0"/>
              <a:t> 계층에 대한 이름</a:t>
            </a:r>
            <a:r>
              <a:rPr lang="en-US" altLang="ko-KR" dirty="0" smtClean="0"/>
              <a:t>(levels),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이름별</a:t>
            </a:r>
            <a:r>
              <a:rPr lang="ko-KR" altLang="en-US" dirty="0" smtClean="0"/>
              <a:t> 계층 위치</a:t>
            </a:r>
            <a:r>
              <a:rPr lang="en-US" altLang="ko-KR" dirty="0" smtClean="0"/>
              <a:t>(labels)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level</a:t>
            </a:r>
            <a:r>
              <a:rPr lang="ko-KR" altLang="en-US" dirty="0" smtClean="0"/>
              <a:t>에 대한 이름</a:t>
            </a:r>
            <a:r>
              <a:rPr lang="en-US" altLang="ko-KR" dirty="0" smtClean="0"/>
              <a:t>(names)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780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tuple</a:t>
            </a:r>
            <a:endParaRPr lang="ko-KR" altLang="en-US" dirty="0"/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01008"/>
            <a:ext cx="539115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8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lable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형태로 </a:t>
            </a:r>
            <a:r>
              <a:rPr lang="ko-KR" altLang="en-US" dirty="0" err="1" smtClean="0"/>
              <a:t>전달시</a:t>
            </a:r>
            <a:r>
              <a:rPr lang="ko-KR" altLang="en-US" dirty="0" smtClean="0"/>
              <a:t> 계층에 대한 이름</a:t>
            </a:r>
            <a:r>
              <a:rPr lang="en-US" altLang="ko-KR" dirty="0" smtClean="0"/>
              <a:t>(levels),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이름별</a:t>
            </a:r>
            <a:r>
              <a:rPr lang="ko-KR" altLang="en-US" dirty="0" smtClean="0"/>
              <a:t> 계층 위치</a:t>
            </a:r>
            <a:r>
              <a:rPr lang="en-US" altLang="ko-KR" dirty="0" smtClean="0"/>
              <a:t>(labels)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level</a:t>
            </a:r>
            <a:r>
              <a:rPr lang="ko-KR" altLang="en-US" dirty="0" smtClean="0"/>
              <a:t>에 대한 이름</a:t>
            </a:r>
            <a:r>
              <a:rPr lang="en-US" altLang="ko-KR" dirty="0" smtClean="0"/>
              <a:t>(names)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781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array</a:t>
            </a:r>
            <a:endParaRPr lang="ko-KR" altLang="en-US" dirty="0"/>
          </a:p>
        </p:txBody>
      </p:sp>
      <p:pic>
        <p:nvPicPr>
          <p:cNvPr id="274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7" y="3544416"/>
            <a:ext cx="5191125" cy="247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440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</a:t>
            </a:r>
            <a:r>
              <a:rPr lang="ko-KR" altLang="en-US" dirty="0"/>
              <a:t>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level </a:t>
            </a:r>
            <a:r>
              <a:rPr lang="ko-KR" altLang="en-US" dirty="0" smtClean="0"/>
              <a:t>형태로 </a:t>
            </a:r>
            <a:r>
              <a:rPr lang="ko-KR" altLang="en-US" dirty="0" err="1" smtClean="0"/>
              <a:t>전달시</a:t>
            </a:r>
            <a:r>
              <a:rPr lang="ko-KR" altLang="en-US" dirty="0" smtClean="0"/>
              <a:t> 계층에 대한 이름</a:t>
            </a:r>
            <a:r>
              <a:rPr lang="en-US" altLang="ko-KR" dirty="0" smtClean="0"/>
              <a:t>(levels),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이름별</a:t>
            </a:r>
            <a:r>
              <a:rPr lang="ko-KR" altLang="en-US" dirty="0" smtClean="0"/>
              <a:t> 계층 위치</a:t>
            </a:r>
            <a:r>
              <a:rPr lang="en-US" altLang="ko-KR" dirty="0" smtClean="0"/>
              <a:t>(labels)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level</a:t>
            </a:r>
            <a:r>
              <a:rPr lang="ko-KR" altLang="en-US" dirty="0" smtClean="0"/>
              <a:t>에 대한 이름</a:t>
            </a:r>
            <a:r>
              <a:rPr lang="en-US" altLang="ko-KR" dirty="0" smtClean="0"/>
              <a:t>(names)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782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product</a:t>
            </a:r>
            <a:endParaRPr lang="ko-KR" altLang="en-US" dirty="0"/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212976"/>
            <a:ext cx="6076950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MultiIndex</a:t>
            </a:r>
            <a:r>
              <a:rPr lang="en-US" altLang="ko-KR" dirty="0"/>
              <a:t> </a:t>
            </a:r>
            <a:r>
              <a:rPr lang="ko-KR" altLang="en-US" dirty="0" smtClean="0"/>
              <a:t>내부 구조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65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Levels </a:t>
            </a:r>
            <a:r>
              <a:rPr lang="ko-KR" altLang="en-US" dirty="0" smtClean="0"/>
              <a:t>에 대한 조회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784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levels</a:t>
            </a:r>
            <a:endParaRPr lang="ko-KR" altLang="en-US" dirty="0"/>
          </a:p>
        </p:txBody>
      </p:sp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2324100"/>
            <a:ext cx="8181975" cy="369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962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Labels</a:t>
            </a:r>
            <a:r>
              <a:rPr lang="ko-KR" altLang="en-US" dirty="0" smtClean="0"/>
              <a:t>에 대한 조회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785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labels</a:t>
            </a:r>
            <a:endParaRPr lang="ko-KR" altLang="en-US" dirty="0"/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92" y="3140968"/>
            <a:ext cx="837247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99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Label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level </a:t>
            </a:r>
            <a:r>
              <a:rPr lang="ko-KR" altLang="en-US" dirty="0" smtClean="0"/>
              <a:t>값을 표시해서 조회 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level value</a:t>
            </a:r>
            <a:endParaRPr lang="ko-KR" altLang="en-US" dirty="0"/>
          </a:p>
        </p:txBody>
      </p:sp>
      <p:pic>
        <p:nvPicPr>
          <p:cNvPr id="278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815340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368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names</a:t>
            </a:r>
            <a:r>
              <a:rPr lang="ko-KR" altLang="en-US" dirty="0" smtClean="0"/>
              <a:t>에 대한 세부 조회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names</a:t>
            </a:r>
            <a:endParaRPr lang="ko-KR" altLang="en-US" dirty="0"/>
          </a:p>
        </p:txBody>
      </p:sp>
      <p:pic>
        <p:nvPicPr>
          <p:cNvPr id="279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068960"/>
            <a:ext cx="8239125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720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multi index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37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MultiIndex</a:t>
            </a:r>
            <a:r>
              <a:rPr lang="ko-KR" altLang="en-US" dirty="0" smtClean="0"/>
              <a:t>를 받아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</a:t>
            </a:r>
            <a:r>
              <a:rPr lang="en-US" altLang="ko-KR" dirty="0" err="1"/>
              <a:t>M</a:t>
            </a:r>
            <a:r>
              <a:rPr lang="en-US" altLang="ko-KR" dirty="0" err="1" smtClean="0"/>
              <a:t>ultiIndex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04864"/>
            <a:ext cx="54864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908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8528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 덧셈은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열과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행과 열이 같으면 덧셈과 뺄셈을 처리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</a:t>
            </a:r>
            <a:r>
              <a:rPr lang="ko-KR" altLang="en-US" dirty="0" smtClean="0"/>
              <a:t>덧셈</a:t>
            </a:r>
            <a:r>
              <a:rPr lang="en-US" altLang="ko-KR" dirty="0" smtClean="0"/>
              <a:t>/</a:t>
            </a:r>
            <a:r>
              <a:rPr lang="ko-KR" altLang="en-US" dirty="0" smtClean="0"/>
              <a:t>뺄셈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2959338"/>
            <a:ext cx="3384376" cy="32059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A=\begin{pmatrix} a_{11} &amp; a_{12} \\ a_{21} &amp; a_{22} \end{pmatrix},\ B=\begin{pmatrix} b_{11} &amp; b_{12} \\ b_{21} &amp; b_{22} \end{pmatrix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25" y="3573531"/>
            <a:ext cx="2695575" cy="48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A+B=\begin{pmatrix} a_{11}+b_{11} &amp; a_{12}+b_{12} \\ a_{21}+b_{21} &amp; a_{22}+b_{22} \end{pmatrix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62" y="4718287"/>
            <a:ext cx="2552700" cy="48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A-B=\begin{pmatrix} a_{11}-b_{11} &amp; a_{12}-b_{12} \\ a_{21}-b_{21} &amp; a_{22}-b_{22} \end{pmatrix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5" y="5366359"/>
            <a:ext cx="25622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852936"/>
            <a:ext cx="262890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57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첫번째</a:t>
            </a:r>
            <a:r>
              <a:rPr lang="ko-KR" altLang="en-US" dirty="0" smtClean="0"/>
              <a:t> 인덱스만 넣을 경우는 해당 하위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와 값이 출력되고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인덱스를 모두 넣을 경우는 값만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Multi index</a:t>
            </a:r>
            <a:endParaRPr lang="ko-KR" altLang="en-US" dirty="0"/>
          </a:p>
        </p:txBody>
      </p:sp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92896"/>
            <a:ext cx="6408711" cy="412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037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multiindex</a:t>
            </a:r>
            <a:r>
              <a:rPr lang="ko-KR" altLang="en-US" dirty="0" smtClean="0"/>
              <a:t> 생성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65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multiindex</a:t>
            </a:r>
            <a:r>
              <a:rPr lang="ko-KR" altLang="en-US" dirty="0" smtClean="0"/>
              <a:t>로 정의 후 생성 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multiinex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2708920"/>
            <a:ext cx="6153150" cy="362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51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multi </a:t>
            </a:r>
            <a:r>
              <a:rPr lang="en-US" altLang="ko-KR" dirty="0"/>
              <a:t>index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기준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862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multi </a:t>
            </a:r>
            <a:r>
              <a:rPr lang="ko-KR" altLang="en-US" dirty="0" smtClean="0"/>
              <a:t>열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7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multiindex</a:t>
            </a:r>
            <a:r>
              <a:rPr lang="ko-KR" altLang="en-US" dirty="0" smtClean="0"/>
              <a:t>로 구성해서 생성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795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852936"/>
            <a:ext cx="6257925" cy="363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022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구조에 따라 구분해서 접근해서 조회함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796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상위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조회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2924944"/>
            <a:ext cx="60579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704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구조에 따라 순차적 접근해서 조회함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797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 조회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하위 칼럼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6096000" cy="3511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323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798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10. </a:t>
            </a:r>
            <a:r>
              <a:rPr lang="en-US" altLang="ko-KR" dirty="0" smtClean="0"/>
              <a:t>Pandas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1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799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073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데이터를 관리하고 </a:t>
            </a:r>
            <a:r>
              <a:rPr lang="en-US" altLang="ko-KR" dirty="0" smtClean="0"/>
              <a:t>data-type</a:t>
            </a:r>
            <a:r>
              <a:rPr lang="ko-KR" altLang="en-US" dirty="0" smtClean="0"/>
              <a:t>은 실제 데이터들의 값을 관리하며</a:t>
            </a:r>
            <a:r>
              <a:rPr lang="en-US" altLang="ko-KR" dirty="0" smtClean="0"/>
              <a:t>, array scalar</a:t>
            </a:r>
            <a:r>
              <a:rPr lang="ko-KR" altLang="en-US" dirty="0" smtClean="0"/>
              <a:t>는 위치를 관리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47458"/>
            <a:ext cx="396044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81486"/>
            <a:ext cx="3888432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97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Matrix</a:t>
            </a:r>
            <a:r>
              <a:rPr lang="ko-KR" altLang="en-US" dirty="0" smtClean="0"/>
              <a:t>에 대한 곱셈과 나눗셈도 각 </a:t>
            </a:r>
            <a:r>
              <a:rPr lang="ko-KR" altLang="en-US" dirty="0" err="1" smtClean="0"/>
              <a:t>원소별로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</a:t>
            </a:r>
            <a:r>
              <a:rPr lang="ko-KR" altLang="en-US" dirty="0" smtClean="0"/>
              <a:t>곱</a:t>
            </a:r>
            <a:r>
              <a:rPr lang="ko-KR" altLang="en-US" dirty="0"/>
              <a:t>셈</a:t>
            </a:r>
            <a:r>
              <a:rPr lang="en-US" altLang="ko-KR" dirty="0" smtClean="0"/>
              <a:t>/</a:t>
            </a:r>
            <a:r>
              <a:rPr lang="ko-KR" altLang="en-US" dirty="0" smtClean="0"/>
              <a:t>나눗</a:t>
            </a:r>
            <a:r>
              <a:rPr lang="ko-KR" altLang="en-US" dirty="0"/>
              <a:t>셈</a:t>
            </a:r>
          </a:p>
        </p:txBody>
      </p:sp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780928"/>
            <a:ext cx="24765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042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groupby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07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에 대해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화해서 칼럼들에 대한 연산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801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2924944"/>
            <a:ext cx="8258175" cy="3510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19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하나의 칼럼을 기준으로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화해서 칼럼들에 대한 연산 처리</a:t>
            </a:r>
            <a:endParaRPr lang="en-US" altLang="ko-KR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802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: 1</a:t>
            </a:r>
            <a:r>
              <a:rPr lang="ko-KR" altLang="en-US" dirty="0" smtClean="0"/>
              <a:t>칼럼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967162"/>
              </p:ext>
            </p:extLst>
          </p:nvPr>
        </p:nvGraphicFramePr>
        <p:xfrm>
          <a:off x="6228184" y="2780928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403408"/>
              </p:ext>
            </p:extLst>
          </p:nvPr>
        </p:nvGraphicFramePr>
        <p:xfrm>
          <a:off x="6228184" y="4757519"/>
          <a:ext cx="1584176" cy="1080169"/>
        </p:xfrm>
        <a:graphic>
          <a:graphicData uri="http://schemas.openxmlformats.org/drawingml/2006/table">
            <a:tbl>
              <a:tblPr/>
              <a:tblGrid>
                <a:gridCol w="576064"/>
                <a:gridCol w="504056"/>
                <a:gridCol w="504056"/>
              </a:tblGrid>
              <a:tr h="317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/>
                      </a:r>
                      <a:br>
                        <a:rPr lang="en-US" sz="800" b="1" dirty="0">
                          <a:effectLst/>
                        </a:rPr>
                      </a:br>
                      <a:endParaRPr 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 smtClean="0">
                          <a:effectLst/>
                        </a:rPr>
                        <a:t>one</a:t>
                      </a:r>
                      <a:endParaRPr 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6705948" y="4077072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3672408" cy="3923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9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칼럼기준을 그룹을 연계해서 서비스 진행하지만 인덱스가 </a:t>
            </a:r>
            <a:r>
              <a:rPr lang="en-US" altLang="ko-KR" dirty="0" smtClean="0"/>
              <a:t>multi index</a:t>
            </a:r>
            <a:r>
              <a:rPr lang="ko-KR" altLang="en-US" dirty="0" smtClean="0"/>
              <a:t>로 변함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803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여러 칼럼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224436"/>
              </p:ext>
            </p:extLst>
          </p:nvPr>
        </p:nvGraphicFramePr>
        <p:xfrm>
          <a:off x="5994513" y="3271736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6472277" y="4567880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604349"/>
              </p:ext>
            </p:extLst>
          </p:nvPr>
        </p:nvGraphicFramePr>
        <p:xfrm>
          <a:off x="5994513" y="5336996"/>
          <a:ext cx="1656186" cy="914400"/>
        </p:xfrm>
        <a:graphic>
          <a:graphicData uri="http://schemas.openxmlformats.org/drawingml/2006/table">
            <a:tbl>
              <a:tblPr/>
              <a:tblGrid>
                <a:gridCol w="552062"/>
                <a:gridCol w="552062"/>
                <a:gridCol w="552062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24944"/>
            <a:ext cx="3733800" cy="355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77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as_index</a:t>
            </a:r>
            <a:r>
              <a:rPr lang="en-US" altLang="ko-KR" dirty="0" smtClean="0"/>
              <a:t>=False</a:t>
            </a:r>
            <a:r>
              <a:rPr lang="ko-KR" altLang="en-US" dirty="0" smtClean="0"/>
              <a:t>로 처리해서 </a:t>
            </a:r>
            <a:r>
              <a:rPr lang="en-US" altLang="ko-KR" dirty="0" err="1" smtClean="0"/>
              <a:t>grouby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이후에도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구성이 변하지 않도록 처리</a:t>
            </a:r>
            <a:endParaRPr lang="en-US" altLang="ko-KR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804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여러 칼럼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16040"/>
              </p:ext>
            </p:extLst>
          </p:nvPr>
        </p:nvGraphicFramePr>
        <p:xfrm>
          <a:off x="5885791" y="3284984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6363555" y="4581128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264942"/>
              </p:ext>
            </p:extLst>
          </p:nvPr>
        </p:nvGraphicFramePr>
        <p:xfrm>
          <a:off x="5813783" y="5294505"/>
          <a:ext cx="1854561" cy="1025877"/>
        </p:xfrm>
        <a:graphic>
          <a:graphicData uri="http://schemas.openxmlformats.org/drawingml/2006/table">
            <a:tbl>
              <a:tblPr/>
              <a:tblGrid>
                <a:gridCol w="301507"/>
                <a:gridCol w="482410"/>
                <a:gridCol w="482410"/>
                <a:gridCol w="588234"/>
              </a:tblGrid>
              <a:tr h="38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effectLst/>
                        </a:rPr>
                        <a:t/>
                      </a:r>
                      <a:br>
                        <a:rPr lang="en-US" sz="900" b="1" dirty="0">
                          <a:effectLst/>
                        </a:rPr>
                      </a:br>
                      <a:endParaRPr lang="en-US" sz="9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 smtClean="0">
                          <a:effectLst/>
                        </a:rPr>
                        <a:t>letter</a:t>
                      </a:r>
                      <a:endParaRPr lang="en-US" sz="9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9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9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9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8960"/>
            <a:ext cx="3672408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9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GroupBy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379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17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묶으면 별도의 클래스의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생성 됨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807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생성된 </a:t>
            </a:r>
            <a:r>
              <a:rPr lang="en-US" altLang="ko-KR" dirty="0" smtClean="0"/>
              <a:t>class 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955886" y="3501373"/>
            <a:ext cx="3000490" cy="2384905"/>
            <a:chOff x="4198004" y="3369454"/>
            <a:chExt cx="3936594" cy="2945896"/>
          </a:xfrm>
        </p:grpSpPr>
        <p:sp>
          <p:nvSpPr>
            <p:cNvPr id="7" name="직사각형 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1" name="오른쪽 중괄호 20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432382" y="3833109"/>
            <a:ext cx="2354791" cy="2211989"/>
            <a:chOff x="1115616" y="3727570"/>
            <a:chExt cx="2354791" cy="2211989"/>
          </a:xfrm>
        </p:grpSpPr>
        <p:sp>
          <p:nvSpPr>
            <p:cNvPr id="29" name="직사각형 28"/>
            <p:cNvSpPr/>
            <p:nvPr/>
          </p:nvSpPr>
          <p:spPr>
            <a:xfrm>
              <a:off x="2555712" y="4343873"/>
              <a:ext cx="444185" cy="442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555712" y="4888151"/>
              <a:ext cx="444185" cy="442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555712" y="5434252"/>
              <a:ext cx="444185" cy="442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15616" y="5031281"/>
              <a:ext cx="1108334" cy="249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49668" y="3727570"/>
              <a:ext cx="1320739" cy="249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0" name="오른쪽 중괄호 39"/>
            <p:cNvSpPr/>
            <p:nvPr/>
          </p:nvSpPr>
          <p:spPr>
            <a:xfrm rot="10800000">
              <a:off x="1963464" y="4516296"/>
              <a:ext cx="246770" cy="133614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06357" y="4162096"/>
              <a:ext cx="493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93803" y="4355777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193803" y="4950315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171688" y="5534640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187624" y="2871232"/>
            <a:ext cx="255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SeriesGroupBy</a:t>
            </a:r>
            <a:r>
              <a:rPr lang="en-US" altLang="ko-KR" dirty="0" smtClean="0"/>
              <a:t>(1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249479" y="2871232"/>
            <a:ext cx="335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DataFrameGroupBy</a:t>
            </a:r>
            <a:r>
              <a:rPr lang="en-US" altLang="ko-KR" dirty="0" smtClean="0"/>
              <a:t>(2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13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내부 구조는 </a:t>
            </a:r>
            <a:r>
              <a:rPr lang="en-US" altLang="ko-KR" dirty="0" err="1" smtClean="0"/>
              <a:t>obj</a:t>
            </a:r>
            <a:r>
              <a:rPr lang="ko-KR" altLang="en-US" dirty="0" smtClean="0"/>
              <a:t>에 값</a:t>
            </a:r>
            <a:r>
              <a:rPr lang="en-US" altLang="ko-KR" dirty="0" smtClean="0"/>
              <a:t>, Name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등으로 구성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808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SeriesGroupBy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2708920"/>
            <a:ext cx="6407150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28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내부 구조는 </a:t>
            </a:r>
            <a:r>
              <a:rPr lang="en-US" altLang="ko-KR" dirty="0" err="1" smtClean="0"/>
              <a:t>obj</a:t>
            </a:r>
            <a:r>
              <a:rPr lang="ko-KR" altLang="en-US" dirty="0" smtClean="0"/>
              <a:t>에 값</a:t>
            </a:r>
            <a:r>
              <a:rPr lang="en-US" altLang="ko-KR" dirty="0"/>
              <a:t> </a:t>
            </a:r>
            <a:r>
              <a:rPr lang="ko-KR" altLang="en-US" dirty="0" smtClean="0"/>
              <a:t>등으로 구성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809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2780928"/>
            <a:ext cx="6419850" cy="36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60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Matrix dot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64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Series</a:t>
            </a:r>
            <a:r>
              <a:rPr lang="en-US" altLang="ko-KR" dirty="0" err="1"/>
              <a:t>G</a:t>
            </a:r>
            <a:r>
              <a:rPr lang="en-US" altLang="ko-KR" dirty="0" err="1" smtClean="0"/>
              <a:t>roupby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31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SeriesGroupby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이므로 행이 </a:t>
            </a:r>
            <a:r>
              <a:rPr lang="en-US" altLang="ko-KR" dirty="0" smtClean="0"/>
              <a:t>name, </a:t>
            </a:r>
            <a:r>
              <a:rPr lang="ko-KR" altLang="en-US" dirty="0" smtClean="0"/>
              <a:t>데이터가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으로 출력됨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seriesGroupby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iterable</a:t>
            </a:r>
            <a:endParaRPr lang="ko-KR" altLang="en-US" dirty="0"/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6912"/>
            <a:ext cx="5256584" cy="3824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85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특정 열을 기준을 가지고 특정 열에 대한 값을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mean/size 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585594"/>
            <a:ext cx="5472608" cy="3757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043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DataFrameGroupby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79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DF</a:t>
            </a:r>
            <a:r>
              <a:rPr lang="ko-KR" altLang="en-US" dirty="0" smtClean="0"/>
              <a:t>클래스와 </a:t>
            </a:r>
            <a:r>
              <a:rPr lang="en-US" altLang="ko-KR" dirty="0" err="1"/>
              <a:t>groupby</a:t>
            </a:r>
            <a:r>
              <a:rPr lang="en-US" altLang="ko-KR" dirty="0"/>
              <a:t> </a:t>
            </a:r>
            <a:r>
              <a:rPr lang="ko-KR" altLang="en-US" dirty="0"/>
              <a:t>내의 </a:t>
            </a:r>
            <a:r>
              <a:rPr lang="ko-KR" altLang="en-US" dirty="0" err="1" smtClean="0"/>
              <a:t>파라미터도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DF</a:t>
            </a:r>
            <a:r>
              <a:rPr lang="ko-KR" altLang="en-US" dirty="0" smtClean="0"/>
              <a:t>클래스로 </a:t>
            </a:r>
            <a:r>
              <a:rPr lang="ko-KR" altLang="en-US" dirty="0"/>
              <a:t>처리해야 </a:t>
            </a:r>
            <a:r>
              <a:rPr lang="en-US" altLang="ko-KR" dirty="0" err="1" smtClean="0"/>
              <a:t>DataFrameGroupby</a:t>
            </a:r>
            <a:r>
              <a:rPr lang="en-US" altLang="ko-KR" dirty="0" smtClean="0"/>
              <a:t> </a:t>
            </a:r>
            <a:r>
              <a:rPr lang="ko-KR" altLang="en-US" dirty="0"/>
              <a:t>에 대한  정보 조회가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DataFrameGroupby</a:t>
            </a:r>
            <a:endParaRPr lang="ko-KR" altLang="en-US" dirty="0"/>
          </a:p>
        </p:txBody>
      </p:sp>
      <p:pic>
        <p:nvPicPr>
          <p:cNvPr id="202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96951"/>
            <a:ext cx="6120680" cy="345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086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이므로 행이 </a:t>
            </a:r>
            <a:r>
              <a:rPr lang="en-US" altLang="ko-KR" dirty="0" smtClean="0"/>
              <a:t>name, </a:t>
            </a:r>
            <a:r>
              <a:rPr lang="ko-KR" altLang="en-US" dirty="0" smtClean="0"/>
              <a:t>데이터가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으로 출력됨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DataFrameGroupby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iterable</a:t>
            </a:r>
            <a:endParaRPr lang="ko-KR" altLang="en-US" dirty="0"/>
          </a:p>
        </p:txBody>
      </p:sp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708920"/>
            <a:ext cx="4114800" cy="3774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843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describe()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describe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2204864"/>
            <a:ext cx="6610350" cy="4310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70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Group by </a:t>
            </a:r>
            <a:r>
              <a:rPr lang="ko-KR" altLang="en-US" dirty="0" smtClean="0"/>
              <a:t>사용 계산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51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Platoon, Casualties  </a:t>
            </a:r>
            <a:r>
              <a:rPr lang="ko-KR" altLang="en-US" dirty="0" smtClean="0"/>
              <a:t>칼럼을 가지는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818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206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203" y="2276872"/>
            <a:ext cx="6524625" cy="404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848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 </a:t>
            </a:r>
            <a:r>
              <a:rPr lang="ko-KR" altLang="en-US" dirty="0" smtClean="0"/>
              <a:t>칼럼 내의 값을 가지고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 </a:t>
            </a:r>
            <a:r>
              <a:rPr lang="en-US" altLang="ko-KR" dirty="0" err="1" smtClean="0"/>
              <a:t>groupby</a:t>
            </a:r>
            <a:r>
              <a:rPr lang="ko-KR" altLang="en-US" dirty="0" smtClean="0"/>
              <a:t>에 해당되는 객체가 생</a:t>
            </a:r>
            <a:r>
              <a:rPr lang="ko-KR" altLang="en-US" dirty="0"/>
              <a:t>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</a:t>
            </a:r>
            <a:r>
              <a:rPr lang="ko-KR" altLang="en-US" dirty="0" err="1"/>
              <a:t>터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문자열</a:t>
            </a:r>
            <a:endParaRPr lang="ko-KR" altLang="en-US" dirty="0"/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2924944"/>
            <a:ext cx="664845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490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8528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 곱셈은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열과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행이 같으면 </a:t>
            </a:r>
            <a:r>
              <a:rPr lang="en-US" altLang="ko-KR" dirty="0" smtClean="0"/>
              <a:t>A </a:t>
            </a:r>
            <a:r>
              <a:rPr lang="ko-KR" altLang="en-US" dirty="0" smtClean="0"/>
              <a:t>행과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열로 계산처리 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dot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4469320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439652" y="607499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A(m*k)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5936" y="608400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B(k*n)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103948" y="4181288"/>
            <a:ext cx="972108" cy="1592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6228184" y="4401504"/>
            <a:ext cx="93610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976156" y="605173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C(m*n)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47864" y="475735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20072" y="482936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=</a:t>
            </a:r>
            <a:endParaRPr lang="ko-KR" altLang="en-US" dirty="0"/>
          </a:p>
        </p:txBody>
      </p:sp>
      <p:pic>
        <p:nvPicPr>
          <p:cNvPr id="15" name="Picture 2" descr="http://www.mathteacher.pe.kr/mt_11/mt_11_04_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96798"/>
            <a:ext cx="3675349" cy="1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trix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063" y="2852936"/>
            <a:ext cx="144016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10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특정 칼럼을 가진 후에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처리시에는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명확한 칼럼을 정의해야 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예시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6264696" cy="417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203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특정 칼럼을 가진 후에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처리시에는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명확한 칼럼을 정의해야 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예시 </a:t>
            </a:r>
            <a:r>
              <a:rPr lang="en-US" altLang="ko-KR" dirty="0" smtClean="0"/>
              <a:t>: 2</a:t>
            </a:r>
            <a:endParaRPr lang="ko-KR" altLang="en-US" dirty="0"/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2708919"/>
            <a:ext cx="6686550" cy="4063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52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List</a:t>
            </a:r>
            <a:r>
              <a:rPr lang="ko-KR" altLang="en-US" dirty="0" smtClean="0"/>
              <a:t>로 전환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1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 smtClean="0"/>
              <a:t>에서 생성된 </a:t>
            </a:r>
            <a:r>
              <a:rPr lang="en-US" altLang="ko-KR" dirty="0" err="1" smtClean="0"/>
              <a:t>S</a:t>
            </a:r>
            <a:r>
              <a:rPr lang="en-US" altLang="ko-KR" sz="2800" dirty="0" err="1" smtClean="0"/>
              <a:t>eriesGroupBy</a:t>
            </a:r>
            <a:r>
              <a:rPr lang="en-US" altLang="ko-KR" sz="2800" dirty="0" smtClean="0"/>
              <a:t> object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list</a:t>
            </a:r>
            <a:r>
              <a:rPr lang="ko-KR" altLang="en-US" sz="2800" dirty="0" smtClean="0"/>
              <a:t>로 전환</a:t>
            </a:r>
            <a:r>
              <a:rPr lang="en-US" altLang="ko-KR" sz="2800" dirty="0" smtClean="0"/>
              <a:t>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823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변환</a:t>
            </a:r>
            <a:endParaRPr lang="ko-KR" altLang="en-US" dirty="0"/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792" y="2564904"/>
            <a:ext cx="4810125" cy="379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6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Groupby</a:t>
            </a:r>
            <a:r>
              <a:rPr lang="en-US" altLang="ko-KR" dirty="0" smtClean="0"/>
              <a:t>+ mean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64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사용해서 평균값을 계산 </a:t>
            </a:r>
            <a:r>
              <a:rPr lang="en-US" altLang="ko-KR" sz="2800" dirty="0" smtClean="0"/>
              <a:t>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</a:t>
            </a:r>
            <a:endParaRPr lang="ko-KR" altLang="en-US" dirty="0"/>
          </a:p>
        </p:txBody>
      </p: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7" y="2492896"/>
            <a:ext cx="37814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37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그룹에 대한 평균값을 계산 </a:t>
            </a: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groupby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내의 </a:t>
            </a:r>
            <a:r>
              <a:rPr lang="ko-KR" altLang="en-US" sz="2800" dirty="0" err="1" smtClean="0"/>
              <a:t>파라미터를</a:t>
            </a:r>
            <a:r>
              <a:rPr lang="ko-KR" altLang="en-US" sz="2800" dirty="0" smtClean="0"/>
              <a:t> 칼럼구분</a:t>
            </a:r>
            <a:r>
              <a:rPr lang="en-US" altLang="ko-KR" sz="2800" dirty="0" smtClean="0"/>
              <a:t>([ , ]) </a:t>
            </a:r>
            <a:r>
              <a:rPr lang="ko-KR" altLang="en-US" sz="2800" dirty="0" smtClean="0"/>
              <a:t>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826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mean: 2</a:t>
            </a:r>
            <a:r>
              <a:rPr lang="ko-KR" altLang="en-US" dirty="0" smtClean="0"/>
              <a:t>개 그룹</a:t>
            </a:r>
            <a:endParaRPr lang="ko-KR" altLang="en-US" dirty="0"/>
          </a:p>
        </p:txBody>
      </p:sp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2976"/>
            <a:ext cx="39814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392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 </a:t>
            </a:r>
            <a:r>
              <a:rPr lang="en-US" altLang="ko-KR" dirty="0" smtClean="0"/>
              <a:t>Pandas Panel (3</a:t>
            </a:r>
            <a:r>
              <a:rPr lang="ko-KR" altLang="en-US" dirty="0"/>
              <a:t>차원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90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828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Panel class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2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Panel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82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</a:t>
            </a:r>
            <a:r>
              <a:rPr lang="en-US" altLang="ko-KR" dirty="0" smtClean="0"/>
              <a:t>(2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행렬</a:t>
            </a:r>
            <a:r>
              <a:rPr lang="en-US" altLang="ko-KR" dirty="0" smtClean="0"/>
              <a:t>(2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곱하면 결과는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열의 행렬로 처리하고 </a:t>
            </a:r>
            <a:r>
              <a:rPr lang="en-US" altLang="ko-KR" dirty="0" err="1"/>
              <a:t>ndarray</a:t>
            </a:r>
            <a:r>
              <a:rPr lang="ko-KR" altLang="en-US" dirty="0" smtClean="0"/>
              <a:t>타입으로 리턴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ndarray</a:t>
            </a:r>
            <a:endParaRPr lang="ko-KR" altLang="en-US" dirty="0"/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387012"/>
            <a:ext cx="2592288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24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fontScale="62500" lnSpcReduction="2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items: axis 0, </a:t>
            </a:r>
            <a:r>
              <a:rPr lang="en-US" altLang="ko-KR" dirty="0" smtClean="0"/>
              <a:t>item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매핑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err="1"/>
              <a:t>major_axis</a:t>
            </a:r>
            <a:r>
              <a:rPr lang="en-US" altLang="ko-KR" dirty="0"/>
              <a:t>: axis 1, </a:t>
            </a:r>
            <a:r>
              <a:rPr lang="ko-KR" altLang="en-US" dirty="0" smtClean="0"/>
              <a:t>행으로 구성된 </a:t>
            </a:r>
            <a:r>
              <a:rPr lang="en-US" altLang="ko-KR" dirty="0" err="1" smtClean="0"/>
              <a:t>dataframe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err="1"/>
              <a:t>minor_axis</a:t>
            </a:r>
            <a:r>
              <a:rPr lang="en-US" altLang="ko-KR" dirty="0"/>
              <a:t>: axis 2, </a:t>
            </a:r>
            <a:r>
              <a:rPr lang="ko-KR" altLang="en-US" dirty="0" smtClean="0"/>
              <a:t>열로 </a:t>
            </a:r>
            <a:r>
              <a:rPr lang="ko-KR" altLang="en-US" dirty="0"/>
              <a:t>구성된 </a:t>
            </a:r>
            <a:r>
              <a:rPr lang="en-US" altLang="ko-KR" dirty="0" err="1"/>
              <a:t>dataframe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</a:t>
            </a:r>
            <a:r>
              <a:rPr lang="en-US" altLang="ko-KR" dirty="0" smtClean="0"/>
              <a:t>anel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187624" y="2924944"/>
            <a:ext cx="6912768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class Panel(</a:t>
            </a:r>
            <a:r>
              <a:rPr lang="en-US" altLang="ko-KR" sz="1200" dirty="0" err="1"/>
              <a:t>pandas.core.generic.NDFrame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|  Represents wide format panel data, stored as 3-dimensional array</a:t>
            </a:r>
            <a:br>
              <a:rPr lang="en-US" altLang="ko-KR" sz="1200" dirty="0"/>
            </a:br>
            <a:r>
              <a:rPr lang="en-US" altLang="ko-KR" sz="1200" dirty="0"/>
              <a:t> |</a:t>
            </a:r>
            <a:br>
              <a:rPr lang="en-US" altLang="ko-KR" sz="1200" dirty="0"/>
            </a:br>
            <a:r>
              <a:rPr lang="en-US" altLang="ko-KR" sz="1200" dirty="0"/>
              <a:t> |  Parameters</a:t>
            </a:r>
            <a:br>
              <a:rPr lang="en-US" altLang="ko-KR" sz="1200" dirty="0"/>
            </a:br>
            <a:r>
              <a:rPr lang="en-US" altLang="ko-KR" sz="1200" dirty="0"/>
              <a:t> |  ----------</a:t>
            </a:r>
            <a:br>
              <a:rPr lang="en-US" altLang="ko-KR" sz="1200" dirty="0"/>
            </a:br>
            <a:r>
              <a:rPr lang="en-US" altLang="ko-KR" sz="1200" dirty="0"/>
              <a:t> |  data : </a:t>
            </a:r>
            <a:r>
              <a:rPr lang="en-US" altLang="ko-KR" sz="1200" dirty="0" err="1"/>
              <a:t>ndarray</a:t>
            </a:r>
            <a:r>
              <a:rPr lang="en-US" altLang="ko-KR" sz="1200" dirty="0"/>
              <a:t> (items x major x minor), or 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 of </a:t>
            </a:r>
            <a:r>
              <a:rPr lang="en-US" altLang="ko-KR" sz="1200" dirty="0" err="1"/>
              <a:t>DataFrames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|  items : Index or array-like</a:t>
            </a:r>
            <a:br>
              <a:rPr lang="en-US" altLang="ko-KR" sz="1200" dirty="0"/>
            </a:br>
            <a:r>
              <a:rPr lang="en-US" altLang="ko-KR" sz="1200" dirty="0"/>
              <a:t> |      axis=0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major_axis</a:t>
            </a:r>
            <a:r>
              <a:rPr lang="en-US" altLang="ko-KR" sz="1200" dirty="0"/>
              <a:t> : Index or array-like</a:t>
            </a:r>
            <a:br>
              <a:rPr lang="en-US" altLang="ko-KR" sz="1200" dirty="0"/>
            </a:br>
            <a:r>
              <a:rPr lang="en-US" altLang="ko-KR" sz="1200" dirty="0"/>
              <a:t> |      axis=1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minor_axis</a:t>
            </a:r>
            <a:r>
              <a:rPr lang="en-US" altLang="ko-KR" sz="1200" dirty="0"/>
              <a:t> : Index or array-like</a:t>
            </a:r>
            <a:br>
              <a:rPr lang="en-US" altLang="ko-KR" sz="1200" dirty="0"/>
            </a:br>
            <a:r>
              <a:rPr lang="en-US" altLang="ko-KR" sz="1200" dirty="0"/>
              <a:t> |      axis=2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dtype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dtype</a:t>
            </a:r>
            <a:r>
              <a:rPr lang="en-US" altLang="ko-KR" sz="1200" dirty="0"/>
              <a:t>, default None</a:t>
            </a:r>
            <a:br>
              <a:rPr lang="en-US" altLang="ko-KR" sz="1200" dirty="0"/>
            </a:br>
            <a:r>
              <a:rPr lang="en-US" altLang="ko-KR" sz="1200" dirty="0"/>
              <a:t> |      Data type to force, otherwise infer</a:t>
            </a:r>
            <a:br>
              <a:rPr lang="en-US" altLang="ko-KR" sz="1200" dirty="0"/>
            </a:br>
            <a:r>
              <a:rPr lang="en-US" altLang="ko-KR" sz="1200" dirty="0"/>
              <a:t> |  copy : 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, default False</a:t>
            </a:r>
            <a:br>
              <a:rPr lang="en-US" altLang="ko-KR" sz="1200" dirty="0"/>
            </a:br>
            <a:r>
              <a:rPr lang="en-US" altLang="ko-KR" sz="1200" dirty="0"/>
              <a:t> |      Copy data from inputs. Only affects </a:t>
            </a:r>
            <a:r>
              <a:rPr lang="en-US" altLang="ko-KR" sz="1200" dirty="0" err="1"/>
              <a:t>DataFrame</a:t>
            </a:r>
            <a:r>
              <a:rPr lang="en-US" altLang="ko-KR" sz="1200" dirty="0"/>
              <a:t> / 2d </a:t>
            </a:r>
            <a:r>
              <a:rPr lang="en-US" altLang="ko-KR" sz="1200" dirty="0" err="1"/>
              <a:t>ndarray</a:t>
            </a:r>
            <a:r>
              <a:rPr lang="en-US" altLang="ko-KR" sz="1200" dirty="0"/>
              <a:t> input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9731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Panel </a:t>
            </a:r>
            <a:r>
              <a:rPr lang="ko-KR" altLang="en-US" dirty="0" smtClean="0"/>
              <a:t>형태 조회 속성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446324"/>
              </p:ext>
            </p:extLst>
          </p:nvPr>
        </p:nvGraphicFramePr>
        <p:xfrm>
          <a:off x="755576" y="1844825"/>
          <a:ext cx="7776864" cy="2054426"/>
        </p:xfrm>
        <a:graphic>
          <a:graphicData uri="http://schemas.openxmlformats.org/drawingml/2006/table">
            <a:tbl>
              <a:tblPr/>
              <a:tblGrid>
                <a:gridCol w="1413975"/>
                <a:gridCol w="6362889"/>
              </a:tblGrid>
              <a:tr h="266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shape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DataFrame</a:t>
                      </a:r>
                      <a:r>
                        <a:rPr lang="ko-KR" altLang="en-US" sz="1100" dirty="0" smtClean="0">
                          <a:effectLst/>
                        </a:rPr>
                        <a:t>의 행렬 형태를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원소들의 </a:t>
                      </a:r>
                      <a:r>
                        <a:rPr lang="ko-KR" altLang="en-US" sz="1100" dirty="0" err="1" smtClean="0">
                          <a:effectLst/>
                        </a:rPr>
                        <a:t>갯수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ndim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차원에 대한 정보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데이터 타입을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Return the </a:t>
                      </a:r>
                      <a:r>
                        <a:rPr lang="en-US" sz="1100" dirty="0" err="1">
                          <a:effectLst/>
                        </a:rPr>
                        <a:t>ftypes</a:t>
                      </a:r>
                      <a:r>
                        <a:rPr lang="en-US" sz="1100" dirty="0">
                          <a:effectLst/>
                        </a:rPr>
                        <a:t> (indication of sparse/dense and </a:t>
                      </a:r>
                      <a:r>
                        <a:rPr lang="en-US" sz="1100" dirty="0" err="1">
                          <a:effectLst/>
                        </a:rPr>
                        <a:t>dtype</a:t>
                      </a:r>
                      <a:r>
                        <a:rPr lang="en-US" sz="1100" dirty="0">
                          <a:effectLst/>
                        </a:rPr>
                        <a:t>) in this object.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axes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축을 접근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empty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DataFrame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ko-KR" altLang="en-US" sz="1100" dirty="0" smtClean="0">
                          <a:effectLst/>
                        </a:rPr>
                        <a:t>내부가 없으면 </a:t>
                      </a:r>
                      <a:r>
                        <a:rPr lang="en-US" altLang="ko-KR" sz="1100" dirty="0" smtClean="0">
                          <a:effectLst/>
                        </a:rPr>
                        <a:t>True  </a:t>
                      </a:r>
                      <a:r>
                        <a:rPr lang="ko-KR" altLang="en-US" sz="1100" dirty="0" smtClean="0">
                          <a:effectLst/>
                        </a:rPr>
                        <a:t>원소가 있으면 </a:t>
                      </a:r>
                      <a:r>
                        <a:rPr lang="en-US" altLang="ko-KR" sz="1100" dirty="0" smtClean="0">
                          <a:effectLst/>
                        </a:rPr>
                        <a:t>False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65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832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Panel </a:t>
            </a:r>
            <a:r>
              <a:rPr lang="ko-KR" altLang="en-US" dirty="0" smtClean="0"/>
              <a:t>내부 값 접근 속성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139865"/>
              </p:ext>
            </p:extLst>
          </p:nvPr>
        </p:nvGraphicFramePr>
        <p:xfrm>
          <a:off x="755576" y="1844825"/>
          <a:ext cx="7776864" cy="2054426"/>
        </p:xfrm>
        <a:graphic>
          <a:graphicData uri="http://schemas.openxmlformats.org/drawingml/2006/table">
            <a:tbl>
              <a:tblPr/>
              <a:tblGrid>
                <a:gridCol w="1413975"/>
                <a:gridCol w="6362889"/>
              </a:tblGrid>
              <a:tr h="266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Fast label-based scalar </a:t>
                      </a:r>
                      <a:r>
                        <a:rPr lang="en-US" sz="1100" dirty="0" err="1">
                          <a:effectLst/>
                        </a:rPr>
                        <a:t>accessor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blocks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Internal property, property synonym for </a:t>
                      </a:r>
                      <a:r>
                        <a:rPr lang="en-US" sz="1100" dirty="0" err="1">
                          <a:effectLst/>
                        </a:rPr>
                        <a:t>as_blocks</a:t>
                      </a:r>
                      <a:r>
                        <a:rPr lang="en-US" sz="1100" dirty="0">
                          <a:effectLst/>
                        </a:rPr>
                        <a:t>()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iat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Fast integer location scalar </a:t>
                      </a:r>
                      <a:r>
                        <a:rPr lang="en-US" sz="1100" dirty="0" err="1">
                          <a:effectLst/>
                        </a:rPr>
                        <a:t>accessor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iloc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Purely integer-location based indexing for selection by position.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ix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A primarily label-location based indexer, with integer position fallback.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Purely label-location based indexer for selection by label.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Numpy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ko-KR" altLang="en-US" sz="1100" dirty="0" smtClean="0">
                          <a:effectLst/>
                        </a:rPr>
                        <a:t>로 변환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6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Panel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12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차원 데이터를 넣고 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Data</a:t>
            </a:r>
            <a:r>
              <a:rPr lang="ko-KR" altLang="en-US" dirty="0" smtClean="0"/>
              <a:t>만 넣고 생성하기</a:t>
            </a:r>
            <a:endParaRPr lang="ko-KR" altLang="en-US" dirty="0"/>
          </a:p>
        </p:txBody>
      </p:sp>
      <p:pic>
        <p:nvPicPr>
          <p:cNvPr id="280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12976"/>
            <a:ext cx="4680520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92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데이터 만들어서 생성하기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835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Dict</a:t>
            </a:r>
            <a:r>
              <a:rPr lang="ko-KR" altLang="en-US" dirty="0" smtClean="0"/>
              <a:t>를 이용해서 생성하기</a:t>
            </a:r>
            <a:endParaRPr lang="ko-KR" altLang="en-US" dirty="0"/>
          </a:p>
        </p:txBody>
      </p:sp>
      <p:pic>
        <p:nvPicPr>
          <p:cNvPr id="281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996952"/>
            <a:ext cx="5616624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91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차원 데이터를 넣고 </a:t>
            </a:r>
            <a:r>
              <a:rPr lang="ko-KR" altLang="en-US" dirty="0" err="1" smtClean="0"/>
              <a:t>차원별</a:t>
            </a:r>
            <a:r>
              <a:rPr lang="ko-KR" altLang="en-US" dirty="0" smtClean="0"/>
              <a:t> 이름 붙이기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836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파라미터</a:t>
            </a:r>
            <a:r>
              <a:rPr lang="ko-KR" altLang="en-US" dirty="0" smtClean="0"/>
              <a:t> 넣고 생성하기</a:t>
            </a:r>
            <a:endParaRPr lang="ko-KR" altLang="en-US" dirty="0"/>
          </a:p>
        </p:txBody>
      </p:sp>
      <p:pic>
        <p:nvPicPr>
          <p:cNvPr id="282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73016"/>
            <a:ext cx="611505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5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Panel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29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Panel </a:t>
            </a:r>
            <a:r>
              <a:rPr lang="ko-KR" altLang="en-US" dirty="0" smtClean="0"/>
              <a:t>클래스에서 데이터 접근법은</a:t>
            </a:r>
            <a:r>
              <a:rPr lang="en-US" altLang="ko-KR" dirty="0" smtClean="0"/>
              <a:t>[ ]</a:t>
            </a:r>
            <a:r>
              <a:rPr lang="ko-KR" altLang="en-US" dirty="0" smtClean="0"/>
              <a:t>연산자와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접근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64733"/>
              </p:ext>
            </p:extLst>
          </p:nvPr>
        </p:nvGraphicFramePr>
        <p:xfrm>
          <a:off x="971600" y="3501008"/>
          <a:ext cx="7074495" cy="2016224"/>
        </p:xfrm>
        <a:graphic>
          <a:graphicData uri="http://schemas.openxmlformats.org/drawingml/2006/table">
            <a:tbl>
              <a:tblPr/>
              <a:tblGrid>
                <a:gridCol w="2520280"/>
                <a:gridCol w="2448272"/>
                <a:gridCol w="2105943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Operation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Syntax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Result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item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wp</a:t>
                      </a:r>
                      <a:r>
                        <a:rPr lang="en-US" sz="1400" dirty="0">
                          <a:effectLst/>
                        </a:rPr>
                        <a:t>[item]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DataFrame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major_axis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label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wp.major_xs</a:t>
                      </a: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en-US" sz="1400" dirty="0" err="1">
                          <a:effectLst/>
                        </a:rPr>
                        <a:t>val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DataFrame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minor_axis</a:t>
                      </a:r>
                      <a:r>
                        <a:rPr lang="en-US" sz="1400" dirty="0" smtClean="0">
                          <a:effectLst/>
                        </a:rPr>
                        <a:t> label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wp.minor_xs</a:t>
                      </a: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en-US" sz="1400" dirty="0" err="1">
                          <a:effectLst/>
                        </a:rPr>
                        <a:t>val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DataFrame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12775" y="3284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5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Panel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items</a:t>
            </a:r>
            <a:r>
              <a:rPr lang="ko-KR" altLang="en-US" dirty="0" smtClean="0"/>
              <a:t>를 기준으로 접근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접근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283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04864"/>
            <a:ext cx="6768752" cy="4236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353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행렬 연산하고 </a:t>
            </a:r>
            <a:r>
              <a:rPr lang="en-US" altLang="ko-KR" dirty="0" smtClean="0"/>
              <a:t>(4,1) </a:t>
            </a:r>
            <a:r>
              <a:rPr lang="ko-KR" altLang="en-US" dirty="0" smtClean="0"/>
              <a:t>배열로 만들고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으로 나눠서 결과값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Dot </a:t>
            </a:r>
            <a:r>
              <a:rPr lang="ko-KR" altLang="en-US" dirty="0"/>
              <a:t>연산 </a:t>
            </a:r>
            <a:r>
              <a:rPr lang="en-US" altLang="ko-KR" dirty="0"/>
              <a:t>: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(4,3)*(3,1)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16" y="2924944"/>
            <a:ext cx="59055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034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 </a:t>
            </a:r>
            <a:r>
              <a:rPr lang="ko-KR" altLang="en-US" dirty="0" smtClean="0"/>
              <a:t>함수 호출과 동일하게 처리됨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(*)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dot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pic>
        <p:nvPicPr>
          <p:cNvPr id="2050" name="Picture 2" descr="http://www.mathteacher.pe.kr/mt_11/mt_11_04_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96952"/>
            <a:ext cx="2880320" cy="1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trix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034" y="2929408"/>
            <a:ext cx="144016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293096"/>
            <a:ext cx="3476625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989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Matrix </a:t>
            </a:r>
            <a:r>
              <a:rPr lang="ko-KR" altLang="en-US" dirty="0" smtClean="0"/>
              <a:t>타입과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간의 연산을 할 경우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타입으로 전환 후 연산처리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(*) : </a:t>
            </a:r>
            <a:r>
              <a:rPr lang="en-US" altLang="ko-KR" dirty="0" err="1" smtClean="0"/>
              <a:t>asmatrix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2" y="3501008"/>
            <a:ext cx="34956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15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Numpy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en-US" altLang="ko-KR" dirty="0"/>
              <a:t>class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35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dtype</a:t>
            </a:r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02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메모리 처리 방식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9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는 각 </a:t>
            </a:r>
            <a:r>
              <a:rPr lang="ko-KR" altLang="en-US" dirty="0" err="1" smtClean="0"/>
              <a:t>원소별로</a:t>
            </a:r>
            <a:r>
              <a:rPr lang="ko-KR" altLang="en-US" dirty="0" smtClean="0"/>
              <a:t> 동일한 데이터 타입으로 처리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타입 부여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051720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275856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716016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6408" y="2822044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a</a:t>
            </a:r>
            <a:r>
              <a:rPr lang="en-US" altLang="ko-KR" sz="2800" dirty="0" smtClean="0"/>
              <a:t>rray( [</a:t>
            </a:r>
            <a:endParaRPr lang="ko-KR" alt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940152" y="2810722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], </a:t>
            </a:r>
            <a:r>
              <a:rPr lang="en-US" altLang="ko-KR" sz="2800" dirty="0" err="1" smtClean="0"/>
              <a:t>dtype</a:t>
            </a:r>
            <a:r>
              <a:rPr lang="en-US" altLang="ko-KR" sz="2800" dirty="0" smtClean="0"/>
              <a:t> )</a:t>
            </a:r>
            <a:endParaRPr lang="ko-KR" alt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2987824" y="2935379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,</a:t>
            </a:r>
            <a:endParaRPr lang="ko-KR" alt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355976" y="2862790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,</a:t>
            </a:r>
            <a:endParaRPr lang="ko-KR" altLang="en-US" sz="2800" dirty="0"/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45024"/>
            <a:ext cx="2473424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38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57606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(&lt;: little-endian, &gt;: big-endian, |: not-relevant),</a:t>
            </a:r>
            <a:endParaRPr lang="en-US" altLang="ko-KR" sz="28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Byte </a:t>
            </a:r>
            <a:r>
              <a:rPr lang="ko-KR" altLang="en-US" dirty="0" smtClean="0"/>
              <a:t>메모리 저장방식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140968"/>
            <a:ext cx="2376264" cy="936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&lt;: </a:t>
            </a:r>
            <a:r>
              <a:rPr lang="en-US" altLang="ko-KR" dirty="0">
                <a:solidFill>
                  <a:schemeClr val="tx1"/>
                </a:solidFill>
              </a:rPr>
              <a:t>little-endian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15616" y="4293096"/>
            <a:ext cx="2376264" cy="936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&gt;: big-endian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616" y="5394988"/>
            <a:ext cx="2376264" cy="936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|: not-relevant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3928" y="3284984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리틀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엔디안은</a:t>
            </a:r>
            <a:r>
              <a:rPr lang="ko-KR" altLang="en-US" sz="1200" dirty="0"/>
              <a:t> 최하위 비트</a:t>
            </a:r>
            <a:r>
              <a:rPr lang="en-US" altLang="ko-KR" sz="1200" dirty="0"/>
              <a:t>(LSB)</a:t>
            </a:r>
            <a:r>
              <a:rPr lang="ko-KR" altLang="en-US" sz="1200" dirty="0"/>
              <a:t>부터 부호화되어 저장된다</a:t>
            </a:r>
            <a:r>
              <a:rPr lang="en-US" altLang="ko-KR" sz="1200" dirty="0"/>
              <a:t>. </a:t>
            </a:r>
            <a:r>
              <a:rPr lang="ko-KR" altLang="en-US" sz="1200" dirty="0"/>
              <a:t>예를 들면</a:t>
            </a:r>
            <a:r>
              <a:rPr lang="en-US" altLang="ko-KR" sz="1200" dirty="0"/>
              <a:t>, </a:t>
            </a:r>
            <a:r>
              <a:rPr lang="ko-KR" altLang="en-US" sz="1200" dirty="0"/>
              <a:t>숫자 </a:t>
            </a:r>
            <a:r>
              <a:rPr lang="en-US" altLang="ko-KR" sz="1200" dirty="0"/>
              <a:t>12</a:t>
            </a:r>
            <a:r>
              <a:rPr lang="ko-KR" altLang="en-US" sz="1200" dirty="0"/>
              <a:t>는 </a:t>
            </a:r>
            <a:r>
              <a:rPr lang="en-US" altLang="ko-KR" sz="1200" dirty="0"/>
              <a:t>2</a:t>
            </a:r>
            <a:r>
              <a:rPr lang="ko-KR" altLang="en-US" sz="1200" dirty="0"/>
              <a:t>진수로 나타내면 </a:t>
            </a:r>
            <a:r>
              <a:rPr lang="en-US" altLang="ko-KR" sz="1200" dirty="0"/>
              <a:t>1100</a:t>
            </a:r>
            <a:r>
              <a:rPr lang="ko-KR" altLang="en-US" sz="1200" dirty="0"/>
              <a:t>인데 </a:t>
            </a:r>
            <a:r>
              <a:rPr lang="ko-KR" altLang="en-US" sz="1200" dirty="0" err="1" smtClean="0"/>
              <a:t>리틀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엔디안은</a:t>
            </a:r>
            <a:r>
              <a:rPr lang="ko-KR" altLang="en-US" sz="1200" dirty="0"/>
              <a:t> </a:t>
            </a:r>
            <a:r>
              <a:rPr lang="en-US" altLang="ko-KR" sz="1200" dirty="0"/>
              <a:t>0011</a:t>
            </a:r>
            <a:r>
              <a:rPr lang="ko-KR" altLang="en-US" sz="1200" dirty="0"/>
              <a:t>로 각각 저장된다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23928" y="4393354"/>
            <a:ext cx="4716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 방식은 데이터의 최상위 비트가 가장 높은 주소에 저장되므로 그냥 보기에는 역으로 보인다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빅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엔디안은</a:t>
            </a:r>
            <a:r>
              <a:rPr lang="ko-KR" altLang="en-US" sz="1200" dirty="0"/>
              <a:t> 최상위 비트</a:t>
            </a:r>
            <a:r>
              <a:rPr lang="en-US" altLang="ko-KR" sz="1200" dirty="0"/>
              <a:t>(MSB)</a:t>
            </a:r>
            <a:r>
              <a:rPr lang="ko-KR" altLang="en-US" sz="1200" dirty="0"/>
              <a:t>부터 부호화되어 저장되며 </a:t>
            </a:r>
            <a:r>
              <a:rPr lang="ko-KR" altLang="en-US" sz="1200" dirty="0" smtClean="0"/>
              <a:t>예를 </a:t>
            </a:r>
            <a:r>
              <a:rPr lang="ko-KR" altLang="en-US" sz="1200" dirty="0"/>
              <a:t>들면</a:t>
            </a:r>
            <a:r>
              <a:rPr lang="en-US" altLang="ko-KR" sz="1200" dirty="0"/>
              <a:t>, </a:t>
            </a:r>
            <a:r>
              <a:rPr lang="ko-KR" altLang="en-US" sz="1200" dirty="0"/>
              <a:t>숫자 </a:t>
            </a:r>
            <a:r>
              <a:rPr lang="en-US" altLang="ko-KR" sz="1200" dirty="0"/>
              <a:t>12</a:t>
            </a:r>
            <a:r>
              <a:rPr lang="ko-KR" altLang="en-US" sz="1200" dirty="0"/>
              <a:t>는 </a:t>
            </a:r>
            <a:r>
              <a:rPr lang="en-US" altLang="ko-KR" sz="1200" dirty="0"/>
              <a:t>2</a:t>
            </a:r>
            <a:r>
              <a:rPr lang="ko-KR" altLang="en-US" sz="1200" dirty="0"/>
              <a:t>진수로 나타내면 </a:t>
            </a:r>
            <a:r>
              <a:rPr lang="en-US" altLang="ko-KR" sz="1200" dirty="0"/>
              <a:t>1100</a:t>
            </a:r>
            <a:r>
              <a:rPr lang="ko-KR" altLang="en-US" sz="1200" dirty="0"/>
              <a:t>인데 빅 엔디안은 </a:t>
            </a:r>
            <a:r>
              <a:rPr lang="en-US" altLang="ko-KR" sz="1200" dirty="0" smtClean="0"/>
              <a:t>1100</a:t>
            </a:r>
            <a:r>
              <a:rPr lang="ko-KR" altLang="en-US" sz="1200" dirty="0" smtClean="0"/>
              <a:t>으로  </a:t>
            </a:r>
            <a:r>
              <a:rPr lang="ko-KR" altLang="en-US" sz="1200" dirty="0"/>
              <a:t>저장된다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9035" y="5659820"/>
            <a:ext cx="4716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문자를 저장할 때 사용 </a:t>
            </a:r>
            <a:r>
              <a:rPr lang="en-US" altLang="ko-KR" sz="1200" dirty="0" smtClean="0"/>
              <a:t>endian</a:t>
            </a:r>
            <a:r>
              <a:rPr lang="ko-KR" altLang="en-US" sz="1200" dirty="0" smtClean="0"/>
              <a:t>가 상관없이 처리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601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en-US" altLang="ko-KR" sz="2800" dirty="0" err="1" smtClean="0"/>
              <a:t>itemsize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메소드는</a:t>
            </a:r>
            <a:r>
              <a:rPr lang="ko-KR" altLang="en-US" sz="2800" dirty="0" smtClean="0"/>
              <a:t> 저장되는 메모리의 크기이며 </a:t>
            </a:r>
            <a:r>
              <a:rPr lang="en-US" altLang="ko-KR" sz="2800" dirty="0" smtClean="0"/>
              <a:t>little-endian</a:t>
            </a:r>
            <a:r>
              <a:rPr lang="ko-KR" altLang="en-US" sz="2800" dirty="0" smtClean="0"/>
              <a:t>은 좌측</a:t>
            </a:r>
            <a:r>
              <a:rPr lang="en-US" altLang="ko-KR" sz="2800" dirty="0" smtClean="0"/>
              <a:t>, big-endian</a:t>
            </a:r>
            <a:r>
              <a:rPr lang="ko-KR" altLang="en-US" sz="2800" dirty="0" smtClean="0"/>
              <a:t>은 우측부터 저장</a:t>
            </a:r>
            <a:endParaRPr lang="en-US" altLang="ko-KR" sz="28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Little-endian/big-endian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40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38533"/>
            <a:ext cx="3744416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675529"/>
            <a:ext cx="3302111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63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en-US" altLang="ko-KR" sz="2800" dirty="0" smtClean="0"/>
              <a:t>endian</a:t>
            </a:r>
            <a:r>
              <a:rPr lang="ko-KR" altLang="en-US" sz="2800" dirty="0" smtClean="0"/>
              <a:t>에 상관없이 문자를 저장할때 제일 왼쪽부터 저장됨</a:t>
            </a:r>
            <a:endParaRPr lang="en-US" altLang="ko-KR" sz="28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not-relevant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04" y="3789040"/>
            <a:ext cx="38481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01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 타입 이해하기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42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92500" lnSpcReduction="10000"/>
          </a:bodyPr>
          <a:lstStyle/>
          <a:p>
            <a:pPr marL="320040" lvl="1" indent="0">
              <a:buNone/>
            </a:pPr>
            <a:r>
              <a:rPr lang="en-US" altLang="ko-KR" sz="2800" dirty="0"/>
              <a:t> (&lt;: little-endian, &gt;: big-endian, |: not-relevant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와 연계처리하여 데이터 타입 지정</a:t>
            </a:r>
            <a:endParaRPr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array-protocol type string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853923"/>
              </p:ext>
            </p:extLst>
          </p:nvPr>
        </p:nvGraphicFramePr>
        <p:xfrm>
          <a:off x="971600" y="2780928"/>
          <a:ext cx="7344816" cy="3386501"/>
        </p:xfrm>
        <a:graphic>
          <a:graphicData uri="http://schemas.openxmlformats.org/drawingml/2006/table">
            <a:tbl>
              <a:tblPr/>
              <a:tblGrid>
                <a:gridCol w="2232248"/>
                <a:gridCol w="5112568"/>
              </a:tblGrid>
              <a:tr h="4909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기본 타입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‘t’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Bit </a:t>
                      </a:r>
                      <a:r>
                        <a:rPr lang="en-US" dirty="0" smtClean="0">
                          <a:effectLst/>
                        </a:rPr>
                        <a:t>field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'b'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boolean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</a:t>
                      </a:r>
                      <a:r>
                        <a:rPr lang="en-US" dirty="0" err="1">
                          <a:effectLst/>
                        </a:rPr>
                        <a:t>i</a:t>
                      </a:r>
                      <a:r>
                        <a:rPr lang="en-US" dirty="0">
                          <a:effectLst/>
                        </a:rPr>
                        <a:t>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(signed) integer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'u'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unsigned integer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29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'f'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floating-point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'c'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complex-floating point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'O'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(Python) objects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'S', 'a'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(byte-)string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'U'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Unicode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'V'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raw data (void)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40352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108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ko-KR" altLang="en-US" sz="2800" dirty="0" smtClean="0"/>
              <a:t>타입 매칭</a:t>
            </a:r>
            <a:endParaRPr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/>
              <a:t> </a:t>
            </a:r>
            <a:r>
              <a:rPr lang="ko-KR" altLang="en-US" dirty="0" smtClean="0"/>
              <a:t>타입과 매칭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667443"/>
              </p:ext>
            </p:extLst>
          </p:nvPr>
        </p:nvGraphicFramePr>
        <p:xfrm>
          <a:off x="971600" y="2780928"/>
          <a:ext cx="7344817" cy="3489609"/>
        </p:xfrm>
        <a:graphic>
          <a:graphicData uri="http://schemas.openxmlformats.org/drawingml/2006/table">
            <a:tbl>
              <a:tblPr/>
              <a:tblGrid>
                <a:gridCol w="1711950"/>
                <a:gridCol w="1711950"/>
                <a:gridCol w="3920917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Ndarray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smtClean="0">
                          <a:effectLst/>
                        </a:rPr>
                        <a:t>타입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타입 코드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int8, uint8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i1,u1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1byites 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int16, uint16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i2,u2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2byites 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int32, uint32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i4,u4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4byites 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int64, uint64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i8,u8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8byites 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2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float16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f2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반정밀도 부동소수점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float32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f4, f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단정밀도 부동소수점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smtClean="0">
                          <a:effectLst/>
                        </a:rPr>
                        <a:t>C</a:t>
                      </a:r>
                      <a:r>
                        <a:rPr lang="ko-KR" altLang="en-US" sz="1200" dirty="0" smtClean="0">
                          <a:effectLst/>
                        </a:rPr>
                        <a:t>언어의 </a:t>
                      </a:r>
                      <a:r>
                        <a:rPr lang="en-US" altLang="ko-KR" sz="1200" dirty="0" smtClean="0">
                          <a:effectLst/>
                        </a:rPr>
                        <a:t>float</a:t>
                      </a:r>
                      <a:r>
                        <a:rPr lang="ko-KR" altLang="en-US" sz="1200" dirty="0" smtClean="0">
                          <a:effectLst/>
                        </a:rPr>
                        <a:t>형 호환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float64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f8, d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배정밀도 부동소수점</a:t>
                      </a:r>
                      <a:r>
                        <a:rPr lang="en-US" altLang="ko-KR" sz="1200" baseline="0" dirty="0" smtClean="0">
                          <a:effectLst/>
                        </a:rPr>
                        <a:t>,</a:t>
                      </a:r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C</a:t>
                      </a:r>
                      <a:r>
                        <a:rPr lang="ko-KR" altLang="en-US" sz="1200" baseline="0" dirty="0" smtClean="0">
                          <a:effectLst/>
                        </a:rPr>
                        <a:t>언어의 </a:t>
                      </a:r>
                      <a:r>
                        <a:rPr lang="en-US" altLang="ko-KR" sz="1200" baseline="0" dirty="0" smtClean="0">
                          <a:effectLst/>
                        </a:rPr>
                        <a:t>double, Python</a:t>
                      </a:r>
                      <a:r>
                        <a:rPr lang="ko-KR" altLang="en-US" sz="1200" baseline="0" dirty="0" smtClean="0">
                          <a:effectLst/>
                        </a:rPr>
                        <a:t>의 </a:t>
                      </a:r>
                      <a:r>
                        <a:rPr lang="en-US" altLang="ko-KR" sz="1200" baseline="0" dirty="0" smtClean="0">
                          <a:effectLst/>
                        </a:rPr>
                        <a:t>float</a:t>
                      </a:r>
                      <a:r>
                        <a:rPr lang="ko-KR" altLang="en-US" sz="1200" baseline="0" dirty="0" smtClean="0">
                          <a:effectLst/>
                        </a:rPr>
                        <a:t>객체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float128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f16, g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 확장 정밀도 부동소수점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complex64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32</a:t>
                      </a:r>
                      <a:r>
                        <a:rPr lang="ko-KR" altLang="en-US" sz="1200" baseline="0" dirty="0" smtClean="0">
                          <a:effectLst/>
                        </a:rPr>
                        <a:t>비트 부동소수점 </a:t>
                      </a:r>
                      <a:r>
                        <a:rPr lang="en-US" altLang="ko-KR" sz="1200" baseline="0" dirty="0" smtClean="0">
                          <a:effectLst/>
                        </a:rPr>
                        <a:t>2</a:t>
                      </a:r>
                      <a:r>
                        <a:rPr lang="ko-KR" altLang="en-US" sz="1200" baseline="0" dirty="0" smtClean="0">
                          <a:effectLst/>
                        </a:rPr>
                        <a:t>개를 가지는 복소수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complex</a:t>
                      </a:r>
                      <a:r>
                        <a:rPr lang="en-US" altLang="ko-KR" sz="1200" dirty="0" smtClean="0">
                          <a:effectLst/>
                        </a:rPr>
                        <a:t>128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</a:t>
                      </a:r>
                      <a:r>
                        <a:rPr lang="en-US" altLang="ko-KR" sz="1200" dirty="0" smtClean="0">
                          <a:effectLst/>
                        </a:rPr>
                        <a:t>16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64</a:t>
                      </a:r>
                      <a:r>
                        <a:rPr lang="ko-KR" altLang="en-US" sz="1200" baseline="0" dirty="0" smtClean="0">
                          <a:effectLst/>
                        </a:rPr>
                        <a:t>비트 부동소수점 </a:t>
                      </a:r>
                      <a:r>
                        <a:rPr lang="en-US" altLang="ko-KR" sz="1200" baseline="0" dirty="0" smtClean="0">
                          <a:effectLst/>
                        </a:rPr>
                        <a:t>2</a:t>
                      </a:r>
                      <a:r>
                        <a:rPr lang="ko-KR" altLang="en-US" sz="1200" baseline="0" dirty="0" smtClean="0">
                          <a:effectLst/>
                        </a:rPr>
                        <a:t>개를 가지는 복소수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40352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653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ko-KR" altLang="en-US" sz="2800" dirty="0" smtClean="0"/>
              <a:t>타입 매칭</a:t>
            </a:r>
            <a:endParaRPr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/>
              <a:t> </a:t>
            </a:r>
            <a:r>
              <a:rPr lang="ko-KR" altLang="en-US" dirty="0" smtClean="0"/>
              <a:t>타입과 매칭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023634"/>
              </p:ext>
            </p:extLst>
          </p:nvPr>
        </p:nvGraphicFramePr>
        <p:xfrm>
          <a:off x="971600" y="2780928"/>
          <a:ext cx="7344817" cy="2014801"/>
        </p:xfrm>
        <a:graphic>
          <a:graphicData uri="http://schemas.openxmlformats.org/drawingml/2006/table">
            <a:tbl>
              <a:tblPr/>
              <a:tblGrid>
                <a:gridCol w="1711950"/>
                <a:gridCol w="1711950"/>
                <a:gridCol w="3920917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Ndarray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smtClean="0">
                          <a:effectLst/>
                        </a:rPr>
                        <a:t>타입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타입 코드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complex</a:t>
                      </a:r>
                      <a:r>
                        <a:rPr lang="en-US" altLang="ko-KR" sz="1200" dirty="0" smtClean="0">
                          <a:effectLst/>
                        </a:rPr>
                        <a:t>256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</a:t>
                      </a:r>
                      <a:r>
                        <a:rPr lang="en-US" altLang="ko-KR" sz="1200" dirty="0" smtClean="0">
                          <a:effectLst/>
                        </a:rPr>
                        <a:t>32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128</a:t>
                      </a:r>
                      <a:r>
                        <a:rPr lang="ko-KR" altLang="en-US" sz="1200" baseline="0" dirty="0" smtClean="0">
                          <a:effectLst/>
                        </a:rPr>
                        <a:t>비트 부동소수점 </a:t>
                      </a:r>
                      <a:r>
                        <a:rPr lang="en-US" altLang="ko-KR" sz="1200" baseline="0" dirty="0" smtClean="0">
                          <a:effectLst/>
                        </a:rPr>
                        <a:t>2</a:t>
                      </a:r>
                      <a:r>
                        <a:rPr lang="ko-KR" altLang="en-US" sz="1200" baseline="0" dirty="0" smtClean="0">
                          <a:effectLst/>
                        </a:rPr>
                        <a:t>개를 가지는 복소수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effectLst/>
                        </a:rPr>
                        <a:t>bool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?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True, False</a:t>
                      </a:r>
                      <a:r>
                        <a:rPr lang="ko-KR" altLang="en-US" sz="1200" baseline="0" dirty="0" smtClean="0">
                          <a:effectLst/>
                        </a:rPr>
                        <a:t> 값을 저장하는 불리언 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object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O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파이썬 객체형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string_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고정길이 문자열형</a:t>
                      </a:r>
                      <a:r>
                        <a:rPr lang="en-US" altLang="ko-KR" sz="1200" baseline="0" dirty="0" smtClean="0">
                          <a:effectLst/>
                        </a:rPr>
                        <a:t>-</a:t>
                      </a:r>
                      <a:r>
                        <a:rPr lang="ko-KR" altLang="en-US" sz="1200" baseline="0" dirty="0" smtClean="0">
                          <a:effectLst/>
                        </a:rPr>
                        <a:t>각 글자는 </a:t>
                      </a:r>
                      <a:r>
                        <a:rPr lang="en-US" altLang="ko-KR" sz="1200" baseline="0" dirty="0" smtClean="0">
                          <a:effectLst/>
                        </a:rPr>
                        <a:t>1</a:t>
                      </a:r>
                      <a:r>
                        <a:rPr lang="ko-KR" altLang="en-US" sz="1200" baseline="0" dirty="0" smtClean="0">
                          <a:effectLst/>
                        </a:rPr>
                        <a:t>바이트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2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effectLst/>
                        </a:rPr>
                        <a:t>unicode</a:t>
                      </a:r>
                      <a:r>
                        <a:rPr lang="en-US" sz="1200" dirty="0" smtClean="0">
                          <a:effectLst/>
                        </a:rPr>
                        <a:t>_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U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고정길이 유니코드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40352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714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비교연산 결과가 </a:t>
            </a:r>
            <a:r>
              <a:rPr lang="en-US" altLang="ko-KR" dirty="0" err="1" smtClean="0"/>
              <a:t>bool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, float </a:t>
            </a:r>
            <a:r>
              <a:rPr lang="ko-KR" altLang="en-US" dirty="0" smtClean="0"/>
              <a:t>타입을 </a:t>
            </a:r>
            <a:r>
              <a:rPr lang="en-US" altLang="ko-KR" dirty="0" err="1" smtClean="0"/>
              <a:t>astype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타입을 전환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bool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float-&gt;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로 전환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58" y="3068960"/>
            <a:ext cx="297017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21410"/>
            <a:ext cx="347662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09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데이터 타입은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Int</a:t>
            </a:r>
            <a:r>
              <a:rPr lang="en-US" altLang="ko-KR" dirty="0"/>
              <a:t>/float/ </a:t>
            </a:r>
            <a:r>
              <a:rPr lang="en-US" altLang="ko-KR" dirty="0" err="1"/>
              <a:t>bool</a:t>
            </a:r>
            <a:r>
              <a:rPr lang="en-US" altLang="ko-KR" dirty="0"/>
              <a:t>_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24820"/>
            <a:ext cx="21907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524820"/>
            <a:ext cx="37242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48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20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구려 벽화">
  <a:themeElements>
    <a:clrScheme name="고구려 벽화">
      <a:dk1>
        <a:sysClr val="windowText" lastClr="000000"/>
      </a:dk1>
      <a:lt1>
        <a:sysClr val="window" lastClr="FFFFFF"/>
      </a:lt1>
      <a:dk2>
        <a:srgbClr val="433021"/>
      </a:dk2>
      <a:lt2>
        <a:srgbClr val="E8D8CA"/>
      </a:lt2>
      <a:accent1>
        <a:srgbClr val="E49458"/>
      </a:accent1>
      <a:accent2>
        <a:srgbClr val="74AD8D"/>
      </a:accent2>
      <a:accent3>
        <a:srgbClr val="D4AC30"/>
      </a:accent3>
      <a:accent4>
        <a:srgbClr val="7BA5BE"/>
      </a:accent4>
      <a:accent5>
        <a:srgbClr val="E4A098"/>
      </a:accent5>
      <a:accent6>
        <a:srgbClr val="70B4B7"/>
      </a:accent6>
      <a:hlink>
        <a:srgbClr val="008685"/>
      </a:hlink>
      <a:folHlink>
        <a:srgbClr val="EA5A23"/>
      </a:folHlink>
    </a:clrScheme>
    <a:fontScheme name="고구려 벽화">
      <a:maj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고구려 벽화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18000">
              <a:schemeClr val="phClr">
                <a:tint val="20000"/>
                <a:shade val="100000"/>
                <a:hueMod val="100000"/>
                <a:satMod val="100000"/>
              </a:schemeClr>
            </a:gs>
            <a:gs pos="87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95000"/>
                <a:hueMod val="100000"/>
                <a:satMod val="100000"/>
              </a:schemeClr>
            </a:gs>
          </a:gsLst>
          <a:lin ang="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algn="tl">
              <a:srgbClr val="EBE9ED">
                <a:alpha val="0"/>
              </a:srgbClr>
            </a:outerShdw>
          </a:effectLst>
        </a:effectStyle>
        <a:effectStyle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01600" dist="76200" dir="2700000" algn="bl">
              <a:srgbClr val="000000">
                <a:alpha val="30588"/>
              </a:srgbClr>
            </a:outerShdw>
          </a:effectLst>
          <a:scene3d>
            <a:camera prst="orthographicFront" fov="0">
              <a:rot lat="0" lon="0" rev="0"/>
            </a:camera>
            <a:lightRig rig="chilly" dir="t">
              <a:rot lat="0" lon="0" rev="4200000"/>
            </a:lightRig>
          </a:scene3d>
          <a:sp3d contourW="25400" prstMaterial="matte">
            <a:bevelT h="88900"/>
            <a:contourClr>
              <a:srgbClr val="FFFFFF">
                <a:alpha val="0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60000">
              <a:schemeClr val="phClr">
                <a:tint val="100000"/>
                <a:shade val="55000"/>
                <a:hueMod val="100000"/>
                <a:satMod val="100000"/>
              </a:schemeClr>
            </a:gs>
          </a:gsLst>
          <a:path path="circle">
            <a:fillToRect l="50000" t="90000" r="50000" b="1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3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99372</TotalTime>
  <Words>14347</Words>
  <Application>Microsoft Office PowerPoint</Application>
  <PresentationFormat>화면 슬라이드 쇼(4:3)</PresentationFormat>
  <Paragraphs>4087</Paragraphs>
  <Slides>839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839</vt:i4>
      </vt:variant>
    </vt:vector>
  </HeadingPairs>
  <TitlesOfParts>
    <vt:vector size="842" baseType="lpstr">
      <vt:lpstr>고구려 벽화</vt:lpstr>
      <vt:lpstr>Equation</vt:lpstr>
      <vt:lpstr>수식</vt:lpstr>
      <vt:lpstr>Python  numpy, pandas 기초</vt:lpstr>
      <vt:lpstr>1. Numpy  기초 2.Numpy dtype 클래스 3. Numpy 함수 4. 선형대수 기초 5.Matplotlib  기초 6. Pandas 모듈 기초   </vt:lpstr>
      <vt:lpstr> 7. Pandas Series/ DataFrame  기초 8.Pandas series/dataframe  공통메소드    9. Pandas index class 10.Pandas groupby 처리  11. Pandas panel(3차원)</vt:lpstr>
      <vt:lpstr>1. Numpy 기초</vt:lpstr>
      <vt:lpstr>NdArray 이해</vt:lpstr>
      <vt:lpstr> ndarray class</vt:lpstr>
      <vt:lpstr> ndarray vs. list 구조</vt:lpstr>
      <vt:lpstr> ndarray 구조</vt:lpstr>
      <vt:lpstr>데이터 타입 부여</vt:lpstr>
      <vt:lpstr>0차원</vt:lpstr>
      <vt:lpstr>1차원</vt:lpstr>
      <vt:lpstr> 2차원 배열</vt:lpstr>
      <vt:lpstr> 3차원</vt:lpstr>
      <vt:lpstr>할당은 참조만 전달</vt:lpstr>
      <vt:lpstr>벡터화 연산 : for문 미사용</vt:lpstr>
      <vt:lpstr>list와 ndarray 계산 성능</vt:lpstr>
      <vt:lpstr>Ndarray 속성 </vt:lpstr>
      <vt:lpstr> ndarray 생성 : 주요 변수 1</vt:lpstr>
      <vt:lpstr>ndarray 생성 : 주요 변수 2</vt:lpstr>
      <vt:lpstr>함수와 메소드가 이중 지원</vt:lpstr>
      <vt:lpstr>함수와 메소드 지원</vt:lpstr>
      <vt:lpstr>함수와 메소드를 동일하게 처리</vt:lpstr>
      <vt:lpstr>numpy.copy vs ndarray.copy</vt:lpstr>
      <vt:lpstr> ndarray</vt:lpstr>
      <vt:lpstr>ndarray 생성하기</vt:lpstr>
      <vt:lpstr>ndarray  데이터 변경</vt:lpstr>
      <vt:lpstr>Ndarray 생성 함수 이해하기</vt:lpstr>
      <vt:lpstr>ones</vt:lpstr>
      <vt:lpstr> ones함수 </vt:lpstr>
      <vt:lpstr> zeros </vt:lpstr>
      <vt:lpstr> zeros함수 </vt:lpstr>
      <vt:lpstr> zeros함수 : 원소를 튜플로 생성 </vt:lpstr>
      <vt:lpstr>empty</vt:lpstr>
      <vt:lpstr>numpy.empty 생성</vt:lpstr>
      <vt:lpstr> ones/zeros/empty likes </vt:lpstr>
      <vt:lpstr> ones,zeros,empty likes</vt:lpstr>
      <vt:lpstr> eye </vt:lpstr>
      <vt:lpstr>numpy.eye 생성 예시</vt:lpstr>
      <vt:lpstr> identity </vt:lpstr>
      <vt:lpstr>numpy.identity 생성함수</vt:lpstr>
      <vt:lpstr> linspace </vt:lpstr>
      <vt:lpstr>numpy.linspace 생성함수</vt:lpstr>
      <vt:lpstr>linspace : 최종값 포함 유무</vt:lpstr>
      <vt:lpstr>arange</vt:lpstr>
      <vt:lpstr>range와 numpy.arange 비교</vt:lpstr>
      <vt:lpstr>asarray</vt:lpstr>
      <vt:lpstr>asarray</vt:lpstr>
      <vt:lpstr>Numpy 검색/갱신 하기</vt:lpstr>
      <vt:lpstr>내부 원소 접근 방식</vt:lpstr>
      <vt:lpstr>__getitem__ 비교</vt:lpstr>
      <vt:lpstr>__setitem__ </vt:lpstr>
      <vt:lpstr>2차원 : 행과 열 접근</vt:lpstr>
      <vt:lpstr>배열 접근하기 : 행과 열구분</vt:lpstr>
      <vt:lpstr>배열 접근하기 : 행렬로 구분 </vt:lpstr>
      <vt:lpstr>배열 접근하기 : 값 </vt:lpstr>
      <vt:lpstr>배열 값 바꾸기 : Broadcasting</vt:lpstr>
      <vt:lpstr>N차원 배열 처리</vt:lpstr>
      <vt:lpstr>다차원 배열 :  열 조회/ 변경</vt:lpstr>
      <vt:lpstr>비교연산 처리</vt:lpstr>
      <vt:lpstr>ndarray 와 비교연산 처리</vt:lpstr>
      <vt:lpstr>1차원 배열 :  조회</vt:lpstr>
      <vt:lpstr>다차원 배열 :  조회</vt:lpstr>
      <vt:lpstr>다차원 배열 :  변경</vt:lpstr>
      <vt:lpstr>Numpy Fancy Indexing 이해하기</vt:lpstr>
      <vt:lpstr>원소추출</vt:lpstr>
      <vt:lpstr>행 검색</vt:lpstr>
      <vt:lpstr>순서쌍 처리후 원소만 추출</vt:lpstr>
      <vt:lpstr>배열추출</vt:lpstr>
      <vt:lpstr>행과 열로 구성된 배열 추출</vt:lpstr>
      <vt:lpstr>표현식 사용</vt:lpstr>
      <vt:lpstr>표현식 : 비교 연산</vt:lpstr>
      <vt:lpstr>표현식  : 산출 + 비교 연산</vt:lpstr>
      <vt:lpstr>메소드 사용</vt:lpstr>
      <vt:lpstr>Matrix class</vt:lpstr>
      <vt:lpstr>ndarray와 matrix 구분</vt:lpstr>
      <vt:lpstr>ndarray와 matrix 구분</vt:lpstr>
      <vt:lpstr>ndarray와 matrix 연산 비교</vt:lpstr>
      <vt:lpstr>Matrix 덧셈/뺄셈</vt:lpstr>
      <vt:lpstr>Matrix 덧셈/뺄셈</vt:lpstr>
      <vt:lpstr>Matrix 곱셈/나눗셈</vt:lpstr>
      <vt:lpstr>Matrix dot</vt:lpstr>
      <vt:lpstr>Matrix dot</vt:lpstr>
      <vt:lpstr>Dot 연산 : ndarray</vt:lpstr>
      <vt:lpstr>Dot 연산 : ndarray (4,3)*(3,1)</vt:lpstr>
      <vt:lpstr>Matrix타입 : 연산(*)은 dot연산</vt:lpstr>
      <vt:lpstr>Matrix 연산(*) : asmatrix</vt:lpstr>
      <vt:lpstr>2. Numpy Dtype class</vt:lpstr>
      <vt:lpstr>dtype class 이해하기</vt:lpstr>
      <vt:lpstr> 메모리 처리 방식</vt:lpstr>
      <vt:lpstr>Byte 메모리 저장방식</vt:lpstr>
      <vt:lpstr>Little-endian/big-endian</vt:lpstr>
      <vt:lpstr>not-relevant</vt:lpstr>
      <vt:lpstr>데이터 타입 이해하기</vt:lpstr>
      <vt:lpstr>array-protocol type string</vt:lpstr>
      <vt:lpstr>Ndarray 타입과 매칭 1</vt:lpstr>
      <vt:lpstr>Ndarray 타입과 매칭2</vt:lpstr>
      <vt:lpstr>bool-&gt; int, float-&gt;int로 전환</vt:lpstr>
      <vt:lpstr>Int/float/ bool_ 생성</vt:lpstr>
      <vt:lpstr>numpy.dtype </vt:lpstr>
      <vt:lpstr>numpy.dtype 생성자</vt:lpstr>
      <vt:lpstr>numpy.dtype 생성 예시 </vt:lpstr>
      <vt:lpstr>numpy.dtype 변수 </vt:lpstr>
      <vt:lpstr>dtype 변수 - 1 </vt:lpstr>
      <vt:lpstr>dtype 변수 - 2 </vt:lpstr>
      <vt:lpstr>dtype 변수 - 3 </vt:lpstr>
      <vt:lpstr>dtype 변수 - 4 </vt:lpstr>
      <vt:lpstr>dtype class 칼럼 이름 부여하기</vt:lpstr>
      <vt:lpstr> dtype 구조</vt:lpstr>
      <vt:lpstr> ndarray  내부 원소에 이름 부여</vt:lpstr>
      <vt:lpstr> dtype에 칼럼명 정의 : tuple</vt:lpstr>
      <vt:lpstr>dtype에 칼럼명 정의 : dict</vt:lpstr>
      <vt:lpstr>dtype에 칼럼명 정의 : 배열처리</vt:lpstr>
      <vt:lpstr>칼럼 필드명 변경</vt:lpstr>
      <vt:lpstr>칼럼명으로 접근/변경</vt:lpstr>
      <vt:lpstr>칼럼명 접근</vt:lpstr>
      <vt:lpstr>칼럼명 접근 : fancy</vt:lpstr>
      <vt:lpstr>칼럼명으로 변경</vt:lpstr>
      <vt:lpstr>Numpy axis 이해하기</vt:lpstr>
      <vt:lpstr> 배열 축 이해 : 2차원</vt:lpstr>
      <vt:lpstr>axis 이해하기 : 2차원</vt:lpstr>
      <vt:lpstr>배열 전치</vt:lpstr>
      <vt:lpstr> 배열 축 이해: 3차원</vt:lpstr>
      <vt:lpstr>axis 이해하기 : 3차원</vt:lpstr>
      <vt:lpstr>축변경 : transpose</vt:lpstr>
      <vt:lpstr>3. Numpy 함수</vt:lpstr>
      <vt:lpstr>Numpy  함수</vt:lpstr>
      <vt:lpstr>Inner/outer 함수 이해하기</vt:lpstr>
      <vt:lpstr>inner  계산 방식 </vt:lpstr>
      <vt:lpstr>Inner 예시</vt:lpstr>
      <vt:lpstr>outer </vt:lpstr>
      <vt:lpstr>outer 예시</vt:lpstr>
      <vt:lpstr>숫자처리 함수</vt:lpstr>
      <vt:lpstr>절대값/부호 처리</vt:lpstr>
      <vt:lpstr>지수와 로그</vt:lpstr>
      <vt:lpstr>거듭제곱/제곱근 </vt:lpstr>
      <vt:lpstr>절사/절상</vt:lpstr>
      <vt:lpstr>사칙연산</vt:lpstr>
      <vt:lpstr>Mod 연산</vt:lpstr>
      <vt:lpstr> 관계연산</vt:lpstr>
      <vt:lpstr> where 연산</vt:lpstr>
      <vt:lpstr>hypot 함수  </vt:lpstr>
      <vt:lpstr>집합 함수</vt:lpstr>
      <vt:lpstr>  unique/in1d</vt:lpstr>
      <vt:lpstr>  집합연산하기</vt:lpstr>
      <vt:lpstr>통계 함수</vt:lpstr>
      <vt:lpstr> 합/평균/분산/표준편차</vt:lpstr>
      <vt:lpstr>최대값/최소값</vt:lpstr>
      <vt:lpstr>Shape 조정 함수</vt:lpstr>
      <vt:lpstr>Flatten/ravel 메소드의 차이: </vt:lpstr>
      <vt:lpstr>Flatten/ravel 메소드: order </vt:lpstr>
      <vt:lpstr>reshape 함수</vt:lpstr>
      <vt:lpstr>concatenate 함수 : 1차원 </vt:lpstr>
      <vt:lpstr>concatenate 함수 : n차원 </vt:lpstr>
      <vt:lpstr>np.newaxis 변수</vt:lpstr>
      <vt:lpstr>tile</vt:lpstr>
      <vt:lpstr>Array_like를 ndarray로 변환</vt:lpstr>
      <vt:lpstr>row/column stack 함수 : 1</vt:lpstr>
      <vt:lpstr>row/column stack 함수 : 2</vt:lpstr>
      <vt:lpstr> nonzero 확인 함수 </vt:lpstr>
      <vt:lpstr>File 처리  함수</vt:lpstr>
      <vt:lpstr>save/load : 파일 처리</vt:lpstr>
      <vt:lpstr>numpy.random  array 생성하기</vt:lpstr>
      <vt:lpstr> 주요 생성 함수</vt:lpstr>
      <vt:lpstr> rand : uniform distribution</vt:lpstr>
      <vt:lpstr> randn : "standard normal"distribution </vt:lpstr>
      <vt:lpstr> randint</vt:lpstr>
      <vt:lpstr> random_sample</vt:lpstr>
      <vt:lpstr> ranf</vt:lpstr>
      <vt:lpstr> random</vt:lpstr>
      <vt:lpstr>Random generator</vt:lpstr>
      <vt:lpstr>RandomState : 생성</vt:lpstr>
      <vt:lpstr>RandomState :seed/get_state</vt:lpstr>
      <vt:lpstr> seed </vt:lpstr>
      <vt:lpstr>Distributions</vt:lpstr>
      <vt:lpstr>Binomial : 이항분포</vt:lpstr>
      <vt:lpstr>Uniform </vt:lpstr>
      <vt:lpstr>standard_normal </vt:lpstr>
      <vt:lpstr> 주요 순서처리 함수</vt:lpstr>
      <vt:lpstr> permutation</vt:lpstr>
      <vt:lpstr>choice : int</vt:lpstr>
      <vt:lpstr>choice : replace 속성 </vt:lpstr>
      <vt:lpstr>shuffle</vt:lpstr>
      <vt:lpstr>4. 선형대수 기초</vt:lpstr>
      <vt:lpstr>차원 이해</vt:lpstr>
      <vt:lpstr>차원이해</vt:lpstr>
      <vt:lpstr> 기하 차원</vt:lpstr>
      <vt:lpstr> tensor 차원</vt:lpstr>
      <vt:lpstr>Vector 이해</vt:lpstr>
      <vt:lpstr>벡터란 </vt:lpstr>
      <vt:lpstr>스칼라/벡터/행렬</vt:lpstr>
      <vt:lpstr> vector</vt:lpstr>
      <vt:lpstr>배열과 vertor 구분 </vt:lpstr>
      <vt:lpstr>스칼라/벡터/행렬 예시</vt:lpstr>
      <vt:lpstr>Vector 크기</vt:lpstr>
      <vt:lpstr>벡터 크기</vt:lpstr>
      <vt:lpstr> vector 크기</vt:lpstr>
      <vt:lpstr>Vector 크기 계산</vt:lpstr>
      <vt:lpstr>단위벡터</vt:lpstr>
      <vt:lpstr>단위벡터  정규화</vt:lpstr>
      <vt:lpstr>스칼라와 연산</vt:lpstr>
      <vt:lpstr>수치계산</vt:lpstr>
      <vt:lpstr>  multiply 함수 :곱셈</vt:lpstr>
      <vt:lpstr>벡터: +</vt:lpstr>
      <vt:lpstr>Vector 연산: +</vt:lpstr>
      <vt:lpstr>벡터 : -</vt:lpstr>
      <vt:lpstr>벡터: 스칼라곱</vt:lpstr>
      <vt:lpstr>벡터의 합</vt:lpstr>
      <vt:lpstr> vector의 합</vt:lpstr>
      <vt:lpstr>내적과 외적 비교 </vt:lpstr>
      <vt:lpstr>내적 vs 외적</vt:lpstr>
      <vt:lpstr>내적 산식</vt:lpstr>
      <vt:lpstr>내적 수학적 예시 : 2 차원</vt:lpstr>
      <vt:lpstr>3차원 내적 예시 1</vt:lpstr>
      <vt:lpstr>3차원 내적 예시 2</vt:lpstr>
      <vt:lpstr> 외적</vt:lpstr>
      <vt:lpstr> 외적 산식 : 2차원</vt:lpstr>
      <vt:lpstr> 외적 산식 : 3차원</vt:lpstr>
      <vt:lpstr> dot</vt:lpstr>
      <vt:lpstr> Scalar product</vt:lpstr>
      <vt:lpstr> vector dot 연산 </vt:lpstr>
      <vt:lpstr>내적(dot)</vt:lpstr>
      <vt:lpstr>cross</vt:lpstr>
      <vt:lpstr> Vector product</vt:lpstr>
      <vt:lpstr>vector 곱셈</vt:lpstr>
      <vt:lpstr>cross 연산 : 1차원</vt:lpstr>
      <vt:lpstr>외적 산식</vt:lpstr>
      <vt:lpstr>triple product</vt:lpstr>
      <vt:lpstr> triple product</vt:lpstr>
      <vt:lpstr>행렬  이해하기</vt:lpstr>
      <vt:lpstr>행렬이란</vt:lpstr>
      <vt:lpstr>행렬</vt:lpstr>
      <vt:lpstr>Diagonal matrix</vt:lpstr>
      <vt:lpstr>대각행렬 : diag</vt:lpstr>
      <vt:lpstr>Identity matrix</vt:lpstr>
      <vt:lpstr>항등행렬: identity</vt:lpstr>
      <vt:lpstr>Triangular matrix</vt:lpstr>
      <vt:lpstr>삼각행렬 : tril/triu</vt:lpstr>
      <vt:lpstr>행렬 산술연산</vt:lpstr>
      <vt:lpstr>행렬 산술연산</vt:lpstr>
      <vt:lpstr>행렬 산술연산 예시</vt:lpstr>
      <vt:lpstr>행렬 전치 : T</vt:lpstr>
      <vt:lpstr>dot 연산</vt:lpstr>
      <vt:lpstr>dot 처리 기준 1*p, p*1</vt:lpstr>
      <vt:lpstr>dot 처리 기준</vt:lpstr>
      <vt:lpstr>dot : 2차원</vt:lpstr>
      <vt:lpstr>dot vs inner 차이점(2차원이상)</vt:lpstr>
      <vt:lpstr>cross product</vt:lpstr>
      <vt:lpstr>cross  계산 방식 </vt:lpstr>
      <vt:lpstr>Cross 행렬 </vt:lpstr>
      <vt:lpstr>Inner 연산</vt:lpstr>
      <vt:lpstr>inner  계산 방식 </vt:lpstr>
      <vt:lpstr>Inner 예시 : 2차원</vt:lpstr>
      <vt:lpstr>Inner 예시 : 3차원</vt:lpstr>
      <vt:lpstr>outer product</vt:lpstr>
      <vt:lpstr>outer </vt:lpstr>
      <vt:lpstr>outer: 1 </vt:lpstr>
      <vt:lpstr>outer: 2 </vt:lpstr>
      <vt:lpstr>outer: 3 </vt:lpstr>
      <vt:lpstr>대각행렬의 합</vt:lpstr>
      <vt:lpstr>Trace : 3차원 행렬</vt:lpstr>
      <vt:lpstr>행렬식과 역행렬 이해하기</vt:lpstr>
      <vt:lpstr>행렬식</vt:lpstr>
      <vt:lpstr>행렬식(det)</vt:lpstr>
      <vt:lpstr>행렬식(det) : 3차원</vt:lpstr>
      <vt:lpstr>minor determinant</vt:lpstr>
      <vt:lpstr>소행렬식 2차원</vt:lpstr>
      <vt:lpstr>소행렬식 3차원</vt:lpstr>
      <vt:lpstr>소행렬식 예시</vt:lpstr>
      <vt:lpstr>여인수 행렬</vt:lpstr>
      <vt:lpstr>여인수(cofactor)</vt:lpstr>
      <vt:lpstr>수반행렬(adj)  과 여인수행렬</vt:lpstr>
      <vt:lpstr>역행렬</vt:lpstr>
      <vt:lpstr>역행렬(inv) – 2차원</vt:lpstr>
      <vt:lpstr>역행렬(inv) – 3차원</vt:lpstr>
      <vt:lpstr>역행렬(inv) 예시</vt:lpstr>
      <vt:lpstr>tensor dot   이해하기</vt:lpstr>
      <vt:lpstr>tensordot</vt:lpstr>
      <vt:lpstr>tensordot</vt:lpstr>
      <vt:lpstr>tensordot</vt:lpstr>
      <vt:lpstr>tensordot: 예시 1</vt:lpstr>
      <vt:lpstr>tensordot: 예시 2</vt:lpstr>
      <vt:lpstr>5. Matplotlib</vt:lpstr>
      <vt:lpstr>MatPLOTLIB pyplot 기초</vt:lpstr>
      <vt:lpstr>데이터 시각화 </vt:lpstr>
      <vt:lpstr> 데이터 시각화</vt:lpstr>
      <vt:lpstr> jupyter 내에서 그래프 보기 </vt:lpstr>
      <vt:lpstr> inline 실행</vt:lpstr>
      <vt:lpstr>notebook 실행</vt:lpstr>
      <vt:lpstr>Seaborn 꾸미기 </vt:lpstr>
      <vt:lpstr>Seaborn 적용 꾸미기</vt:lpstr>
      <vt:lpstr>Seaborn install</vt:lpstr>
      <vt:lpstr>MatPLOTLIB.pyplot 좌표 이해하기</vt:lpstr>
      <vt:lpstr>좌표이해하기 </vt:lpstr>
      <vt:lpstr> 좌표</vt:lpstr>
      <vt:lpstr>좌표 기준 </vt:lpstr>
      <vt:lpstr> 좌표 기준</vt:lpstr>
      <vt:lpstr>MatPLOTLIB.pyplot figure 이해</vt:lpstr>
      <vt:lpstr>Figure 이해하기 </vt:lpstr>
      <vt:lpstr>Figure 객체 생성 및 파라미터</vt:lpstr>
      <vt:lpstr> figure 함수 실행 : plot </vt:lpstr>
      <vt:lpstr> figure 함수 실행 : add_subplot </vt:lpstr>
      <vt:lpstr> subplot로 여러 그래프 표시</vt:lpstr>
      <vt:lpstr>Subplot 파라미터 처리 :(1,2)</vt:lpstr>
      <vt:lpstr>subplot: 2행2열 중에 1개/2개</vt:lpstr>
      <vt:lpstr>Subplot 파라미터 처리 </vt:lpstr>
      <vt:lpstr>subplot: 2행2열 중에 1개/2개</vt:lpstr>
      <vt:lpstr> subplot : 2행 2열 중에 3개/4개 </vt:lpstr>
      <vt:lpstr> subplot : 행 통합</vt:lpstr>
      <vt:lpstr> subplot : 열 통합</vt:lpstr>
      <vt:lpstr> subplots로 여러 그래프 표시</vt:lpstr>
      <vt:lpstr> subplots </vt:lpstr>
      <vt:lpstr>MatPLOTLIB.pyplot Axes 이해</vt:lpstr>
      <vt:lpstr>Axes  </vt:lpstr>
      <vt:lpstr> Axes class란</vt:lpstr>
      <vt:lpstr> Figure 에서 Axes 만들기 </vt:lpstr>
      <vt:lpstr>Axes 객체 생성 : add_subplot</vt:lpstr>
      <vt:lpstr>Axes 객체 생성 : plt.subplot</vt:lpstr>
      <vt:lpstr>Axes 내부 꾸미기</vt:lpstr>
      <vt:lpstr>Axes로 타이틀 세팅</vt:lpstr>
      <vt:lpstr> Axes 내의 메소드 세팅</vt:lpstr>
      <vt:lpstr>Axes text 처리</vt:lpstr>
      <vt:lpstr>Axes 메소드 사용 </vt:lpstr>
      <vt:lpstr>Axes 메소드 사용: 결과 </vt:lpstr>
      <vt:lpstr>Subplot  처리 </vt:lpstr>
      <vt:lpstr>Subplot : (1,2)</vt:lpstr>
      <vt:lpstr>Subplot : (2,2)</vt:lpstr>
      <vt:lpstr> subplots_adjust : 간격 조정</vt:lpstr>
      <vt:lpstr>Subplots 함수(1행 2열) </vt:lpstr>
      <vt:lpstr>Subplots 함수</vt:lpstr>
      <vt:lpstr>2행2열 처리 및 간격 조절</vt:lpstr>
      <vt:lpstr>Axes.spines</vt:lpstr>
      <vt:lpstr>Axes spines 처리 전 좌표</vt:lpstr>
      <vt:lpstr>Axes spines 처리 후 좌표</vt:lpstr>
      <vt:lpstr>Spines : set_visible</vt:lpstr>
      <vt:lpstr>Spines : set_ticks_position</vt:lpstr>
      <vt:lpstr>MatPLOTLIB.pyplot.plot 함수 (선그래프)이해</vt:lpstr>
      <vt:lpstr>Plot 함수 </vt:lpstr>
      <vt:lpstr>Plot 함수 </vt:lpstr>
      <vt:lpstr> sin/cos 함수 그래프</vt:lpstr>
      <vt:lpstr> figure와 그래프 변경</vt:lpstr>
      <vt:lpstr>Line2D class </vt:lpstr>
      <vt:lpstr>Line2D </vt:lpstr>
      <vt:lpstr>Line2D 생성자 </vt:lpstr>
      <vt:lpstr>Figure 에 Line2D 연결  </vt:lpstr>
      <vt:lpstr>Figure/Line2D 관계</vt:lpstr>
      <vt:lpstr> figure 함수 실행 : plot </vt:lpstr>
      <vt:lpstr> Figure 객체 : 2 개 생성하기 1</vt:lpstr>
      <vt:lpstr> Figure/Line2D 관계 : 주석처리</vt:lpstr>
      <vt:lpstr> x축과 y축 값 넣기</vt:lpstr>
      <vt:lpstr> plot 함수 : x축과 y축 1</vt:lpstr>
      <vt:lpstr> plot 함수  결과 확인하기</vt:lpstr>
      <vt:lpstr>Plot 연속 호출 방식 </vt:lpstr>
      <vt:lpstr>plot 2 번 호출  </vt:lpstr>
      <vt:lpstr> cos/sin 함수 그래프 그리기</vt:lpstr>
      <vt:lpstr>Plot 내 파라미터 처리방식 </vt:lpstr>
      <vt:lpstr> Line2D : plot함수 내 여러값 세팅 </vt:lpstr>
      <vt:lpstr>Line2D: linestyle </vt:lpstr>
      <vt:lpstr>Line2D :  linestyle </vt:lpstr>
      <vt:lpstr> 두 리스트를 매칭 : 로직</vt:lpstr>
      <vt:lpstr> 두 리스트를 매칭 : 그래프</vt:lpstr>
      <vt:lpstr>Line2D : line color </vt:lpstr>
      <vt:lpstr>Line2D :  line color -&gt; 문자 </vt:lpstr>
      <vt:lpstr>Line2D :  line color defaults</vt:lpstr>
      <vt:lpstr>Line2D :  line color -&gt; grey </vt:lpstr>
      <vt:lpstr>Line2D :  line color -&gt; RGB </vt:lpstr>
      <vt:lpstr>Line2D : marker </vt:lpstr>
      <vt:lpstr>Line2D :  marker </vt:lpstr>
      <vt:lpstr> marker 처리 예시</vt:lpstr>
      <vt:lpstr> marker 없이 표시할 경우</vt:lpstr>
      <vt:lpstr>marker keyword  </vt:lpstr>
      <vt:lpstr>Line 색과 스타일 조합하기</vt:lpstr>
      <vt:lpstr> color와 style 조합 표시하기</vt:lpstr>
      <vt:lpstr> 여러 선에 색과 스타일 조합</vt:lpstr>
      <vt:lpstr> plot 함수 :marker 넣기 1</vt:lpstr>
      <vt:lpstr> plot 함수: marker 넣기 2</vt:lpstr>
      <vt:lpstr> plot 함수 :marker 여러 개 넣기 </vt:lpstr>
      <vt:lpstr> linewidth</vt:lpstr>
      <vt:lpstr> plot 함수 : linewidth</vt:lpstr>
      <vt:lpstr>Label 파라미터 처리</vt:lpstr>
      <vt:lpstr> plot 함수 : label</vt:lpstr>
      <vt:lpstr>setp 함수</vt:lpstr>
      <vt:lpstr> setp 함수로 Line2D 세팅하기</vt:lpstr>
      <vt:lpstr>MaTPLOTLIB  axis 꾸미기</vt:lpstr>
      <vt:lpstr> axis로 x,y축 조정 </vt:lpstr>
      <vt:lpstr> axis 함수  이해하기</vt:lpstr>
      <vt:lpstr> axis 함수  실행예시</vt:lpstr>
      <vt:lpstr>MaTPLOTLIB ticks 꾸미기</vt:lpstr>
      <vt:lpstr> ticks </vt:lpstr>
      <vt:lpstr> xticks 함수 : x축 넣기</vt:lpstr>
      <vt:lpstr> yticks 함수 : y축 넣기</vt:lpstr>
      <vt:lpstr> 좌표 축 범위 제한</vt:lpstr>
      <vt:lpstr> 좌표축 이동</vt:lpstr>
      <vt:lpstr> ticks 함수 : 축 넣기</vt:lpstr>
      <vt:lpstr>MaTPLOTLIB 개인화 처리</vt:lpstr>
      <vt:lpstr>limit</vt:lpstr>
      <vt:lpstr> lim 함수 : 축 넣기</vt:lpstr>
      <vt:lpstr>scale</vt:lpstr>
      <vt:lpstr> scale 함수 : 축 자동 변환 1</vt:lpstr>
      <vt:lpstr> scale 함수 : 축 자동 변환 2</vt:lpstr>
      <vt:lpstr>legend</vt:lpstr>
      <vt:lpstr>기본 </vt:lpstr>
      <vt:lpstr>범주 붙이기 </vt:lpstr>
      <vt:lpstr>2개 범주 </vt:lpstr>
      <vt:lpstr>Legend 위치 조정</vt:lpstr>
      <vt:lpstr>범주 위치 지정</vt:lpstr>
      <vt:lpstr>Plot과 legend 혼용</vt:lpstr>
      <vt:lpstr>plot(label) 이용 : 1</vt:lpstr>
      <vt:lpstr> plot(label) 이용 : 2</vt:lpstr>
      <vt:lpstr>Basic text commands</vt:lpstr>
      <vt:lpstr> Basic text commands</vt:lpstr>
      <vt:lpstr>Text 구조 이해하기 </vt:lpstr>
      <vt:lpstr>Text class</vt:lpstr>
      <vt:lpstr>Text : label 생성</vt:lpstr>
      <vt:lpstr>Label 처리</vt:lpstr>
      <vt:lpstr>Xlable/ylabel</vt:lpstr>
      <vt:lpstr> Text: label</vt:lpstr>
      <vt:lpstr> label 함수: font/color</vt:lpstr>
      <vt:lpstr> xlabel 함수 :  font/color </vt:lpstr>
      <vt:lpstr>Text 함수</vt:lpstr>
      <vt:lpstr> text 함수 :  기초 </vt:lpstr>
      <vt:lpstr> text 함수 :  좌표에 따른 표시 </vt:lpstr>
      <vt:lpstr> text 함수 :  위치 지정 1</vt:lpstr>
      <vt:lpstr> text 함수 :  위치 지정 2</vt:lpstr>
      <vt:lpstr> text 함수 :latex로 기호 표시</vt:lpstr>
      <vt:lpstr> text 함수 :  text 붙이기 </vt:lpstr>
      <vt:lpstr> title 함수</vt:lpstr>
      <vt:lpstr> title 함수 :  제목 붙이기 </vt:lpstr>
      <vt:lpstr> title 함수 :  font/color 처리 </vt:lpstr>
      <vt:lpstr>annotate</vt:lpstr>
      <vt:lpstr> annotate 함수 : 기초</vt:lpstr>
      <vt:lpstr>  xycoords/textcoords :1</vt:lpstr>
      <vt:lpstr>xycoords/textcoords : 값 설명</vt:lpstr>
      <vt:lpstr> annotate 함수 : 실행</vt:lpstr>
      <vt:lpstr> annotate 함수 : arrowpros</vt:lpstr>
      <vt:lpstr>matplotlib.patches.Polygon, </vt:lpstr>
      <vt:lpstr>MatPLOTLIB  scatter  함수</vt:lpstr>
      <vt:lpstr>점 그래프</vt:lpstr>
      <vt:lpstr> scatter 함수 : 분포점을 그리기</vt:lpstr>
      <vt:lpstr>모양과 색 바꾸기</vt:lpstr>
      <vt:lpstr> scatter 함수 : 모양과 색 입히기 </vt:lpstr>
      <vt:lpstr>MatPLOTLIB bar 함수</vt:lpstr>
      <vt:lpstr>막대 그래프</vt:lpstr>
      <vt:lpstr>bar함수 : 기본 </vt:lpstr>
      <vt:lpstr>Bar : label</vt:lpstr>
      <vt:lpstr> ylabel 함수 :  label 붙이기 </vt:lpstr>
      <vt:lpstr> xlabel 함수 :  label 붙이기 </vt:lpstr>
      <vt:lpstr>폭 조정하기</vt:lpstr>
      <vt:lpstr>bar함수 : 폭 늘리기 </vt:lpstr>
      <vt:lpstr>bar함수 : 폭 줄이기 </vt:lpstr>
      <vt:lpstr>다중 막대그래프</vt:lpstr>
      <vt:lpstr>bar함수 : 다중 막대그래프</vt:lpstr>
      <vt:lpstr>MatPLOTLIB barh 함수</vt:lpstr>
      <vt:lpstr>수평방향 막대 그래프</vt:lpstr>
      <vt:lpstr>barh함수 : 수평 막대그래프</vt:lpstr>
      <vt:lpstr>MatPLOTLIB Pie 함수</vt:lpstr>
      <vt:lpstr>원 그래프</vt:lpstr>
      <vt:lpstr> pie함수 : </vt:lpstr>
      <vt:lpstr>Label 조정</vt:lpstr>
      <vt:lpstr> pie함수 : labels 붙이기 </vt:lpstr>
      <vt:lpstr>MatPLOTLIB histo 함수</vt:lpstr>
      <vt:lpstr>히스토그램 그래프</vt:lpstr>
      <vt:lpstr> hist함수 : 기본</vt:lpstr>
      <vt:lpstr>범주 조정</vt:lpstr>
      <vt:lpstr> hist함수 : 범주 나누기 1 </vt:lpstr>
      <vt:lpstr> hist함수 : 범주 나누기 2 </vt:lpstr>
      <vt:lpstr>중첩 그리기</vt:lpstr>
      <vt:lpstr> hist함수 : 내부에 그리기</vt:lpstr>
      <vt:lpstr>파라미터 조정</vt:lpstr>
      <vt:lpstr> hist함수 :파라미터</vt:lpstr>
      <vt:lpstr> hist함수 : 색깔 바꾸기</vt:lpstr>
      <vt:lpstr> hist함수 : 투명도 조정</vt:lpstr>
      <vt:lpstr> hist함수 : 전체 비율값 1로 조정</vt:lpstr>
      <vt:lpstr> hist함수 : histtype</vt:lpstr>
      <vt:lpstr>Axes 객체 처리</vt:lpstr>
      <vt:lpstr> Axes.hist 메소드</vt:lpstr>
      <vt:lpstr>MatPLOTLIB boxplot함수</vt:lpstr>
      <vt:lpstr>box 그래프</vt:lpstr>
      <vt:lpstr> Axes.boxplot 메소드</vt:lpstr>
      <vt:lpstr> boxplot 함수</vt:lpstr>
      <vt:lpstr>Axes 객체 처리</vt:lpstr>
      <vt:lpstr> Axes.boxplot 메소드</vt:lpstr>
      <vt:lpstr>MatPLOTLIB image plot함수</vt:lpstr>
      <vt:lpstr>이미지 그래프</vt:lpstr>
      <vt:lpstr> isshow() 함수</vt:lpstr>
      <vt:lpstr> image.read 함수</vt:lpstr>
      <vt:lpstr> 이미지 처리시 좌표축 제거하기</vt:lpstr>
      <vt:lpstr>MatPLOTLIB logplot 함수</vt:lpstr>
      <vt:lpstr>log 그래프</vt:lpstr>
      <vt:lpstr> subplot 사용시 2개 Axes 생성</vt:lpstr>
      <vt:lpstr> semilogy/loglog 함수</vt:lpstr>
      <vt:lpstr>MatPLOTLIB Two-dimensional plots 함수</vt:lpstr>
      <vt:lpstr>Contour plots</vt:lpstr>
      <vt:lpstr> 데이터 구조 이해하기</vt:lpstr>
      <vt:lpstr> Contour plots</vt:lpstr>
      <vt:lpstr>MaTPLOTLIB 파일처리</vt:lpstr>
      <vt:lpstr>파일 처리 하기</vt:lpstr>
      <vt:lpstr> plot 함수 : file 읽고 처리</vt:lpstr>
      <vt:lpstr>결과를 PDF 처리하기</vt:lpstr>
      <vt:lpstr> savefig 함수</vt:lpstr>
      <vt:lpstr>6. Pandas 모듈 기초</vt:lpstr>
      <vt:lpstr>Pandas 구조</vt:lpstr>
      <vt:lpstr>Pandas 데이터 타입 구조</vt:lpstr>
      <vt:lpstr>Series 구조 : 1차원</vt:lpstr>
      <vt:lpstr>Series 구조 생성</vt:lpstr>
      <vt:lpstr>DataFrame 구조: 2차원</vt:lpstr>
      <vt:lpstr>DataFrame 생성</vt:lpstr>
      <vt:lpstr>Panel 구조 : 3차원</vt:lpstr>
      <vt:lpstr>Index/slice 지원</vt:lpstr>
      <vt:lpstr>슬라이싱 처리시 숫자와 문자</vt:lpstr>
      <vt:lpstr>원소값, 일차원</vt:lpstr>
      <vt:lpstr> 2차원/3차원 </vt:lpstr>
      <vt:lpstr>Index 구조</vt:lpstr>
      <vt:lpstr>Index에 대한 객체화 </vt:lpstr>
      <vt:lpstr>multiIndex에 대한 객체화 </vt:lpstr>
      <vt:lpstr>Pandas Series class</vt:lpstr>
      <vt:lpstr>Series 구조</vt:lpstr>
      <vt:lpstr>Series 구조</vt:lpstr>
      <vt:lpstr>class 생성</vt:lpstr>
      <vt:lpstr>Series생성 : list-like</vt:lpstr>
      <vt:lpstr>Series생성 : dict-like</vt:lpstr>
      <vt:lpstr>Series 내부 data type</vt:lpstr>
      <vt:lpstr>Index 대체하기</vt:lpstr>
      <vt:lpstr>Series생성 :index에 name 부여</vt:lpstr>
      <vt:lpstr>Series index/slice 검색</vt:lpstr>
      <vt:lpstr>Series 조회 : index</vt:lpstr>
      <vt:lpstr>Series 조회 : slice</vt:lpstr>
      <vt:lpstr>Fancy 검색</vt:lpstr>
      <vt:lpstr>Series 조회 : 논리식</vt:lpstr>
      <vt:lpstr>Series 조회 :fancy 방법</vt:lpstr>
      <vt:lpstr>Pandas DataFrame class</vt:lpstr>
      <vt:lpstr>DataFrame class 구조</vt:lpstr>
      <vt:lpstr>DataFrame 생성</vt:lpstr>
      <vt:lpstr>DataFrame 내부 data type</vt:lpstr>
      <vt:lpstr>DataFrame 내부 data type</vt:lpstr>
      <vt:lpstr>class 생성</vt:lpstr>
      <vt:lpstr>DataFrame 생성: 1 column</vt:lpstr>
      <vt:lpstr>DataFrame 생성: list/tuple</vt:lpstr>
      <vt:lpstr>DataFrame 생성: dict </vt:lpstr>
      <vt:lpstr>DataFrame 칼럼 추가: 순서</vt:lpstr>
      <vt:lpstr>Series를 이용해서 생성</vt:lpstr>
      <vt:lpstr>Dataframe : Series 1개로 생성</vt:lpstr>
      <vt:lpstr>Dataframe : list(Series)</vt:lpstr>
      <vt:lpstr>Dataframe : dict(Series) 1 </vt:lpstr>
      <vt:lpstr>Dataframe : dict(Series) 2 </vt:lpstr>
      <vt:lpstr>Dataframe : dict comprehension </vt:lpstr>
      <vt:lpstr>Index/columns 대체하기</vt:lpstr>
      <vt:lpstr>DataFrame index 대체</vt:lpstr>
      <vt:lpstr>DataFrame : index 이름 부여</vt:lpstr>
      <vt:lpstr>DataFrame : column 명 변경 </vt:lpstr>
      <vt:lpstr>DataFrame 칼럼 검색</vt:lpstr>
      <vt:lpstr>DataFrame 칼럼명으로 조회</vt:lpstr>
      <vt:lpstr>DataFrame 행 이름 부여</vt:lpstr>
      <vt:lpstr>DataFrame 접근: 속성형식 조회</vt:lpstr>
      <vt:lpstr>DataFrame 검색 : column</vt:lpstr>
      <vt:lpstr>DataFrame 검색 : multi column</vt:lpstr>
      <vt:lpstr>DataFrame 논리식 접근</vt:lpstr>
      <vt:lpstr>DataFrame 조회 : 논리식</vt:lpstr>
      <vt:lpstr>DataFrame Fancy 검색</vt:lpstr>
      <vt:lpstr>DataFrame 접근: 칼럼위치</vt:lpstr>
      <vt:lpstr>DataFrame 접근: 여러개 칼럼위치</vt:lpstr>
      <vt:lpstr>Pandas 함수 및 메소드 처리</vt:lpstr>
      <vt:lpstr>동일 규칙 함수나 메소드 지원</vt:lpstr>
      <vt:lpstr>동일 메소드 지원</vt:lpstr>
      <vt:lpstr>Series 조회 : No Index</vt:lpstr>
      <vt:lpstr>Series 조회 : get() 메소드</vt:lpstr>
      <vt:lpstr>DataFrame 조회 : No Index</vt:lpstr>
      <vt:lpstr>DataFrame 조회 : get() 메소드</vt:lpstr>
      <vt:lpstr>데이터 복사</vt:lpstr>
      <vt:lpstr>복사본을 만들고 갱신처리</vt:lpstr>
      <vt:lpstr>Series 카피 후 생성 : copy</vt:lpstr>
      <vt:lpstr>DataFrame카피 후 생성 : copy</vt:lpstr>
      <vt:lpstr>groupby 처리</vt:lpstr>
      <vt:lpstr>Groupby </vt:lpstr>
      <vt:lpstr>Apply 처리</vt:lpstr>
      <vt:lpstr>Dataframe 모든 원소에 적용</vt:lpstr>
      <vt:lpstr>Pandas  Matplotlib 처리</vt:lpstr>
      <vt:lpstr>Plot 함수 사용하기</vt:lpstr>
      <vt:lpstr>Series</vt:lpstr>
      <vt:lpstr>DataFrame</vt:lpstr>
      <vt:lpstr>7. Pandas Series/ Dataframe 기초</vt:lpstr>
      <vt:lpstr>Series 변수</vt:lpstr>
      <vt:lpstr>Series 구조 속성 1</vt:lpstr>
      <vt:lpstr>Series 구조 속성 2</vt:lpstr>
      <vt:lpstr> attribute : axes</vt:lpstr>
      <vt:lpstr>Series 변환 속성 3</vt:lpstr>
      <vt:lpstr>Series 내부구조 검색</vt:lpstr>
      <vt:lpstr>Series 내부 view 제공</vt:lpstr>
      <vt:lpstr>Series 내부 view 제공</vt:lpstr>
      <vt:lpstr>Series 내부 view : block </vt:lpstr>
      <vt:lpstr>Series 구조 변환:  blocks</vt:lpstr>
      <vt:lpstr>Series 내부 view : ix</vt:lpstr>
      <vt:lpstr>Series 접근 : ix</vt:lpstr>
      <vt:lpstr>Series 접근 : ix 원소별 접근 </vt:lpstr>
      <vt:lpstr>Series 접근 : ix slicing 접근 </vt:lpstr>
      <vt:lpstr>Series 내부 view : 기타</vt:lpstr>
      <vt:lpstr>Series 접근 : at/iat</vt:lpstr>
      <vt:lpstr>Series 접근 : loc/iloc</vt:lpstr>
      <vt:lpstr>Dataframe 변수</vt:lpstr>
      <vt:lpstr>DataFrame 기본 속성</vt:lpstr>
      <vt:lpstr>DataFrame 생성</vt:lpstr>
      <vt:lpstr>attribute : Index, columns, shape</vt:lpstr>
      <vt:lpstr>attribute :  dtypes, ndim</vt:lpstr>
      <vt:lpstr>attribute : empty, ftypes</vt:lpstr>
      <vt:lpstr>attribute :  size, values, T</vt:lpstr>
      <vt:lpstr> attribute : axes</vt:lpstr>
      <vt:lpstr>DataFrame 내부구조 검색</vt:lpstr>
      <vt:lpstr>DataFrame: blocks</vt:lpstr>
      <vt:lpstr> DataFrame.blocks</vt:lpstr>
      <vt:lpstr> DataFrame.blocks 내부 조회</vt:lpstr>
      <vt:lpstr>DataFrame: ix</vt:lpstr>
      <vt:lpstr>DataFrame.ix </vt:lpstr>
      <vt:lpstr> DataFrame.ix 조회</vt:lpstr>
      <vt:lpstr>DataFrame 행과열 검색 1</vt:lpstr>
      <vt:lpstr>DataFrame 행과열 검색 2</vt:lpstr>
      <vt:lpstr>row 접근시 슬라이싱 계산차이</vt:lpstr>
      <vt:lpstr> DataFrame.ix 갱신</vt:lpstr>
      <vt:lpstr>DataFrame: iat/at</vt:lpstr>
      <vt:lpstr>DataFrame.iat </vt:lpstr>
      <vt:lpstr>DataFrame.at </vt:lpstr>
      <vt:lpstr>DataFrame: iloc/loc</vt:lpstr>
      <vt:lpstr>DataFrame.loc </vt:lpstr>
      <vt:lpstr>DataFrame 단일 행 검색</vt:lpstr>
      <vt:lpstr>DataFrame 멀티 행 검색</vt:lpstr>
      <vt:lpstr>DataFrame.iloc </vt:lpstr>
      <vt:lpstr>8. Pandas series/dataframe  공통 메소드</vt:lpstr>
      <vt:lpstr>데이터 head/tail 확인 </vt:lpstr>
      <vt:lpstr>Series</vt:lpstr>
      <vt:lpstr>Series head/tail조회</vt:lpstr>
      <vt:lpstr>DataFrame</vt:lpstr>
      <vt:lpstr>DataFrame head 검색</vt:lpstr>
      <vt:lpstr>DataFrame tail 검색</vt:lpstr>
      <vt:lpstr>데이터 요소 확인</vt:lpstr>
      <vt:lpstr>Series</vt:lpstr>
      <vt:lpstr>Isnull/notnull</vt:lpstr>
      <vt:lpstr>Series 원소의 갯수:count</vt:lpstr>
      <vt:lpstr>Series 원소의 갯수: value_counts</vt:lpstr>
      <vt:lpstr>Iterable 처리: iteritems</vt:lpstr>
      <vt:lpstr>Series.str</vt:lpstr>
      <vt:lpstr>DataFrame</vt:lpstr>
      <vt:lpstr>count</vt:lpstr>
      <vt:lpstr>Iterable 처리: iteritems</vt:lpstr>
      <vt:lpstr>Iterable 처리: iterrows</vt:lpstr>
      <vt:lpstr>Iterable 처리: itertuples</vt:lpstr>
      <vt:lpstr>DataFrame: Series.str</vt:lpstr>
      <vt:lpstr>데이터 요소 추가/갱신 메소드</vt:lpstr>
      <vt:lpstr>Series</vt:lpstr>
      <vt:lpstr> get_value/set_value</vt:lpstr>
      <vt:lpstr>Series들을 연결:append</vt:lpstr>
      <vt:lpstr>DataFrame </vt:lpstr>
      <vt:lpstr> get_value/set_value</vt:lpstr>
      <vt:lpstr>Concat: 행과 열기준으로 연결 1</vt:lpstr>
      <vt:lpstr>Concat: 행과 열기준으로 연결 2</vt:lpstr>
      <vt:lpstr>DataFrame : merge 병합 </vt:lpstr>
      <vt:lpstr>DataFrame : merge Inner join</vt:lpstr>
      <vt:lpstr>DataFrame : merge Outer join</vt:lpstr>
      <vt:lpstr>데이터 타입 변환 </vt:lpstr>
      <vt:lpstr>Series</vt:lpstr>
      <vt:lpstr> astype : 타입 변환 후 생성 </vt:lpstr>
      <vt:lpstr>DataFrame</vt:lpstr>
      <vt:lpstr> astype : 타입 변환 후 생성 </vt:lpstr>
      <vt:lpstr>재색인하기</vt:lpstr>
      <vt:lpstr>Series</vt:lpstr>
      <vt:lpstr>Series sort : reindex()</vt:lpstr>
      <vt:lpstr>Series reinex 후 index 변경</vt:lpstr>
      <vt:lpstr>Series  reindex 시  값 넣기</vt:lpstr>
      <vt:lpstr>DataFrame</vt:lpstr>
      <vt:lpstr>DataFrame: reindex</vt:lpstr>
      <vt:lpstr>DataFrame  : fill_value </vt:lpstr>
      <vt:lpstr>DataFrame  :method</vt:lpstr>
      <vt:lpstr>sorting </vt:lpstr>
      <vt:lpstr>Series</vt:lpstr>
      <vt:lpstr>Series sort : sort_values()</vt:lpstr>
      <vt:lpstr>DataFrame</vt:lpstr>
      <vt:lpstr>DataFrame sort : sort_index</vt:lpstr>
      <vt:lpstr>DataFrame sort : sort_values()</vt:lpstr>
      <vt:lpstr>DataFrame  sort_value</vt:lpstr>
      <vt:lpstr>값 변경 </vt:lpstr>
      <vt:lpstr>Series</vt:lpstr>
      <vt:lpstr>칼럼 삭제: pop</vt:lpstr>
      <vt:lpstr>Series 특정 원소 변경 : replace()</vt:lpstr>
      <vt:lpstr>DataFrame</vt:lpstr>
      <vt:lpstr>칼럼 삽입: insert</vt:lpstr>
      <vt:lpstr>칼럼 삭제: pop</vt:lpstr>
      <vt:lpstr>DataFrame 칼럼 갱신</vt:lpstr>
      <vt:lpstr>DataFrame 갱신시 주의사항</vt:lpstr>
      <vt:lpstr>DataFrame 칼럼 추가</vt:lpstr>
      <vt:lpstr>DataFrame 칼럼 추가:칼럼복사</vt:lpstr>
      <vt:lpstr>DataFrame 칼럼값 변경</vt:lpstr>
      <vt:lpstr>DataFrame 접근: swap처리</vt:lpstr>
      <vt:lpstr>Replace : 원소 한 개 변경</vt:lpstr>
      <vt:lpstr>Replace : 원소 여러 개 변경</vt:lpstr>
      <vt:lpstr>삭제</vt:lpstr>
      <vt:lpstr>Series</vt:lpstr>
      <vt:lpstr>Series: drop</vt:lpstr>
      <vt:lpstr>Series: del</vt:lpstr>
      <vt:lpstr>DataFrame</vt:lpstr>
      <vt:lpstr>DataFrame 칼럼 삭제 : drop</vt:lpstr>
      <vt:lpstr>DataFrame : drop</vt:lpstr>
      <vt:lpstr>Name 칼럼을 drop 삭제 </vt:lpstr>
      <vt:lpstr>DataFrame 칼럼 삭제 : del</vt:lpstr>
      <vt:lpstr>산술연산 메소드</vt:lpstr>
      <vt:lpstr>Series</vt:lpstr>
      <vt:lpstr>Series 연산: scalar/vector </vt:lpstr>
      <vt:lpstr>Series : +,-,*,/,//,% </vt:lpstr>
      <vt:lpstr>Series : abs</vt:lpstr>
      <vt:lpstr>Series 연산: add/sub </vt:lpstr>
      <vt:lpstr>Series 연산: mul/mod </vt:lpstr>
      <vt:lpstr>Series 연산: div </vt:lpstr>
      <vt:lpstr>Series : mode</vt:lpstr>
      <vt:lpstr>Series 합,평균,표준편차,분산</vt:lpstr>
      <vt:lpstr>Series 숫자 데이터 통합 조회</vt:lpstr>
      <vt:lpstr>Series 문자 데이터 통합 조회</vt:lpstr>
      <vt:lpstr>Series 동일한 숫자 원소 확인</vt:lpstr>
      <vt:lpstr>DataFrame</vt:lpstr>
      <vt:lpstr>산술연산자 이용</vt:lpstr>
      <vt:lpstr>Dataframe : +, - , *</vt:lpstr>
      <vt:lpstr>Dataframe : /,//, mod </vt:lpstr>
      <vt:lpstr>Dataframe 간 우측산술연산</vt:lpstr>
      <vt:lpstr>칼럼간 산술연산</vt:lpstr>
      <vt:lpstr>Mode 연산</vt:lpstr>
      <vt:lpstr> describe:전체 통계정보 조회</vt:lpstr>
      <vt:lpstr>describe: 칼럼 통계정보 조회</vt:lpstr>
      <vt:lpstr>Describe내 값을 메소드로 확인</vt:lpstr>
      <vt:lpstr>합,평균, 표준편차, 분산 : 열</vt:lpstr>
      <vt:lpstr>합,평균, 표준편차, 분산 : 행</vt:lpstr>
      <vt:lpstr>min/max 메소드</vt:lpstr>
      <vt:lpstr>Series</vt:lpstr>
      <vt:lpstr>min/max, idxmin/idxmax</vt:lpstr>
      <vt:lpstr>Series cummin/cummax</vt:lpstr>
      <vt:lpstr>Boolean Reductions</vt:lpstr>
      <vt:lpstr> any(), all() : 비교</vt:lpstr>
      <vt:lpstr>bool()/equals()</vt:lpstr>
      <vt:lpstr>DataFrame</vt:lpstr>
      <vt:lpstr> min/max : 열</vt:lpstr>
      <vt:lpstr> min/max : 행</vt:lpstr>
      <vt:lpstr>All</vt:lpstr>
      <vt:lpstr> any</vt:lpstr>
      <vt:lpstr>equals()</vt:lpstr>
      <vt:lpstr>Dataframe apply</vt:lpstr>
      <vt:lpstr>Apply 처리 특징</vt:lpstr>
      <vt:lpstr>Dataframe 모든 원소에 적용</vt:lpstr>
      <vt:lpstr>사용자 함수 정의 후 계산</vt:lpstr>
      <vt:lpstr>사용자 함수 정의 확인</vt:lpstr>
      <vt:lpstr>사용자 함수로 산출</vt:lpstr>
      <vt:lpstr>Apply 사용 계산</vt:lpstr>
      <vt:lpstr>Dataframe apply 적용</vt:lpstr>
      <vt:lpstr>Dataframe apply 적용</vt:lpstr>
      <vt:lpstr> apply/map 메소드 </vt:lpstr>
      <vt:lpstr>Name 칼럼에 apply 메소드 적용</vt:lpstr>
      <vt:lpstr>Name 칼럼에 map메소드 적용</vt:lpstr>
      <vt:lpstr>applymap 적용</vt:lpstr>
      <vt:lpstr>모든 칼럼에 대해 함수 적용</vt:lpstr>
      <vt:lpstr>9. Pandas index class</vt:lpstr>
      <vt:lpstr>Index class 이해하기</vt:lpstr>
      <vt:lpstr>Index  class 종류</vt:lpstr>
      <vt:lpstr>Index 종류</vt:lpstr>
      <vt:lpstr>Index  생성</vt:lpstr>
      <vt:lpstr>Index</vt:lpstr>
      <vt:lpstr>Index 생성하기: int/str</vt:lpstr>
      <vt:lpstr>DatetimeIndex/PeriodIndex</vt:lpstr>
      <vt:lpstr>DatetimeIndex</vt:lpstr>
      <vt:lpstr>PeriodIndex</vt:lpstr>
      <vt:lpstr>Index class 적용</vt:lpstr>
      <vt:lpstr>Series 에 index 적용</vt:lpstr>
      <vt:lpstr>DataFrame 에 Index 적용</vt:lpstr>
      <vt:lpstr>주요 속성</vt:lpstr>
      <vt:lpstr>주요 변수 </vt:lpstr>
      <vt:lpstr>메소드 : 분류 및 중복여부</vt:lpstr>
      <vt:lpstr>메소드 : 집합 처리</vt:lpstr>
      <vt:lpstr>메소드 : 추가 및 삭제</vt:lpstr>
      <vt:lpstr>메소드 : get/set</vt:lpstr>
      <vt:lpstr>주요 메소드</vt:lpstr>
      <vt:lpstr>Index 공통 메소드 </vt:lpstr>
      <vt:lpstr>Multiindex class 이해하기</vt:lpstr>
      <vt:lpstr>MultiIndex 구조</vt:lpstr>
      <vt:lpstr>MultiIndex</vt:lpstr>
      <vt:lpstr>표에 대한 메타데이터 관리</vt:lpstr>
      <vt:lpstr>Index에 대한 객체화 : 1</vt:lpstr>
      <vt:lpstr>MultiIndex 생성</vt:lpstr>
      <vt:lpstr>MultiIndex 생성하기: tuple</vt:lpstr>
      <vt:lpstr>MultiIndex 생성하기: array</vt:lpstr>
      <vt:lpstr>MultiIndex 생성하기: product</vt:lpstr>
      <vt:lpstr>MultiIndex 내부 구조</vt:lpstr>
      <vt:lpstr>MultiIndex : levels</vt:lpstr>
      <vt:lpstr>MultiIndex : labels</vt:lpstr>
      <vt:lpstr>MultiIndex : level value</vt:lpstr>
      <vt:lpstr>MultiIndex : names</vt:lpstr>
      <vt:lpstr>Series multi index 접근</vt:lpstr>
      <vt:lpstr>Series생성 : MultiIndex</vt:lpstr>
      <vt:lpstr>Series 조회 : Multi index</vt:lpstr>
      <vt:lpstr>Dataframe multiindex 생성 </vt:lpstr>
      <vt:lpstr>DataFrame multiinex 생성</vt:lpstr>
      <vt:lpstr>Dataframe multi index  기준 접근</vt:lpstr>
      <vt:lpstr>multi 열 접근</vt:lpstr>
      <vt:lpstr>DataFrame 생성</vt:lpstr>
      <vt:lpstr>DataFrame : 상위 column 조회 </vt:lpstr>
      <vt:lpstr>DataFrame 조회 : 하위 칼럼 </vt:lpstr>
      <vt:lpstr>10. Pandas groupby 처리</vt:lpstr>
      <vt:lpstr>Dataframe 메소드</vt:lpstr>
      <vt:lpstr>groupby</vt:lpstr>
      <vt:lpstr>Groupby </vt:lpstr>
      <vt:lpstr>Groupby : 1칼럼</vt:lpstr>
      <vt:lpstr>Groupby : 여러 칼럼 1</vt:lpstr>
      <vt:lpstr>Groupby : 여러 칼럼 2</vt:lpstr>
      <vt:lpstr>GroupBy 생성 class</vt:lpstr>
      <vt:lpstr>구조</vt:lpstr>
      <vt:lpstr>Groupby 메소드로 생성된 class </vt:lpstr>
      <vt:lpstr>SeriesGroupBy 구조</vt:lpstr>
      <vt:lpstr>DataFrameGroupBy 구조</vt:lpstr>
      <vt:lpstr>SeriesGroupby</vt:lpstr>
      <vt:lpstr> seriesGroupby : iterable</vt:lpstr>
      <vt:lpstr>  mean/size 조회</vt:lpstr>
      <vt:lpstr>DataFrameGroupby</vt:lpstr>
      <vt:lpstr>DataFrameGroupby</vt:lpstr>
      <vt:lpstr>DataFrameGroupby : iterable</vt:lpstr>
      <vt:lpstr>Groupby에 대한 describe 확인</vt:lpstr>
      <vt:lpstr>Group by 사용 계산</vt:lpstr>
      <vt:lpstr>Dataframe 생성</vt:lpstr>
      <vt:lpstr>groupby 파라미터: 문자열</vt:lpstr>
      <vt:lpstr>groupby 처리 예시 1</vt:lpstr>
      <vt:lpstr>groupby 처리 예시 : 2</vt:lpstr>
      <vt:lpstr>List로 전환</vt:lpstr>
      <vt:lpstr>Groupby 값을 list로 변환</vt:lpstr>
      <vt:lpstr>Groupby+ mean</vt:lpstr>
      <vt:lpstr>Groupby + mean</vt:lpstr>
      <vt:lpstr>Groupby + mean: 2개 그룹</vt:lpstr>
      <vt:lpstr>11. Pandas Panel (3차원)</vt:lpstr>
      <vt:lpstr>Panel class</vt:lpstr>
      <vt:lpstr>Panel 구조</vt:lpstr>
      <vt:lpstr>Panel</vt:lpstr>
      <vt:lpstr>Panel 형태 조회 속성</vt:lpstr>
      <vt:lpstr>Panel 내부 값 접근 속성</vt:lpstr>
      <vt:lpstr>Panel 생성</vt:lpstr>
      <vt:lpstr>Data만 넣고 생성하기</vt:lpstr>
      <vt:lpstr>Dict를 이용해서 생성하기</vt:lpstr>
      <vt:lpstr>파라미터 넣고 생성하기</vt:lpstr>
      <vt:lpstr>Panel 접근</vt:lpstr>
      <vt:lpstr>데이터 접근 방법</vt:lpstr>
      <vt:lpstr>데이터 접근: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1601</cp:revision>
  <cp:lastPrinted>2016-11-03T06:15:18Z</cp:lastPrinted>
  <dcterms:created xsi:type="dcterms:W3CDTF">2015-12-01T07:34:30Z</dcterms:created>
  <dcterms:modified xsi:type="dcterms:W3CDTF">2016-11-16T07:28:40Z</dcterms:modified>
</cp:coreProperties>
</file>